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 name="Shape 15"/>
        <p:cNvGrpSpPr/>
        <p:nvPr/>
      </p:nvGrpSpPr>
      <p:grpSpPr>
        <a:xfrm>
          <a:off x="0" y="0"/>
          <a:ext cx="0" cy="0"/>
          <a:chOff x="0" y="0"/>
          <a:chExt cx="0" cy="0"/>
        </a:xfrm>
      </p:grpSpPr>
      <p:sp>
        <p:nvSpPr>
          <p:cNvPr id="16" name="Google Shape;16;g3f9e6be8d63_1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 name="Google Shape;17;g3f9e6be8d63_1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 name="Google Shape;18;g3f9e6be8d63_1_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 name="Google Shape;3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 name="Google Shape;3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 name="Google Shape;5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All numbers per the investor letter.</a:t>
            </a:r>
            <a:endParaRPr/>
          </a:p>
        </p:txBody>
      </p:sp>
      <p:sp>
        <p:nvSpPr>
          <p:cNvPr id="72" name="Google Shape;7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h6ca35f9fbef1a06a_0_25: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h6ca35f9fbef1a06a_0_25:notes"/>
          <p:cNvSpPr/>
          <p:nvPr>
            <p:ph idx="2" type="sldImg"/>
          </p:nvPr>
        </p:nvSpPr>
        <p:spPr>
          <a:xfrm>
            <a:off x="1143164" y="914400"/>
            <a:ext cx="45723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9e6be8d63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g3f9e6be8d63_1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g3f9e6be8d63_1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12"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
          <p:cNvSpPr txBox="1"/>
          <p:nvPr>
            <p:ph idx="11" type="ftr"/>
          </p:nvPr>
        </p:nvSpPr>
        <p:spPr>
          <a:xfrm>
            <a:off x="3124283"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
          <p:cNvSpPr txBox="1"/>
          <p:nvPr>
            <p:ph idx="12" type="sldNum"/>
          </p:nvPr>
        </p:nvSpPr>
        <p:spPr>
          <a:xfrm>
            <a:off x="6553375"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0014"/>
        </a:solidFill>
      </p:bgPr>
    </p:bg>
    <p:spTree>
      <p:nvGrpSpPr>
        <p:cNvPr id="19" name="Shape 19"/>
        <p:cNvGrpSpPr/>
        <p:nvPr/>
      </p:nvGrpSpPr>
      <p:grpSpPr>
        <a:xfrm>
          <a:off x="0" y="0"/>
          <a:ext cx="0" cy="0"/>
          <a:chOff x="0" y="0"/>
          <a:chExt cx="0" cy="0"/>
        </a:xfrm>
      </p:grpSpPr>
      <p:sp>
        <p:nvSpPr>
          <p:cNvPr id="20" name="Google Shape;20;p4"/>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850"/>
              <a:buFont typeface="Arial"/>
              <a:buNone/>
            </a:pPr>
            <a:r>
              <a:rPr b="0" i="0" lang="en-US" sz="850" u="none" cap="none" strike="noStrike">
                <a:solidFill>
                  <a:srgbClr val="BEA0EB"/>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21" name="Google Shape;21;p4"/>
          <p:cNvSpPr txBox="1"/>
          <p:nvPr/>
        </p:nvSpPr>
        <p:spPr>
          <a:xfrm>
            <a:off x="11091672" y="6473952"/>
            <a:ext cx="5487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BEA0EB"/>
              </a:buClr>
              <a:buSzPts val="850"/>
              <a:buFont typeface="Arial"/>
              <a:buNone/>
            </a:pPr>
            <a:r>
              <a:rPr b="0" i="0" lang="en-US" sz="850" u="none" cap="none" strike="noStrike">
                <a:solidFill>
                  <a:srgbClr val="BEA0EB"/>
                </a:solidFill>
                <a:latin typeface="Arial"/>
                <a:ea typeface="Arial"/>
                <a:cs typeface="Arial"/>
                <a:sym typeface="Arial"/>
              </a:rPr>
              <a:t>1</a:t>
            </a:r>
            <a:endParaRPr b="0" i="0" sz="850" u="none" cap="none" strike="noStrike">
              <a:solidFill>
                <a:schemeClr val="dk1"/>
              </a:solidFill>
              <a:latin typeface="Calibri"/>
              <a:ea typeface="Calibri"/>
              <a:cs typeface="Calibri"/>
              <a:sym typeface="Calibri"/>
            </a:endParaRPr>
          </a:p>
        </p:txBody>
      </p:sp>
      <p:sp>
        <p:nvSpPr>
          <p:cNvPr id="22" name="Google Shape;22;p4"/>
          <p:cNvSpPr/>
          <p:nvPr/>
        </p:nvSpPr>
        <p:spPr>
          <a:xfrm>
            <a:off x="7863840" y="-1097280"/>
            <a:ext cx="5943600" cy="5943600"/>
          </a:xfrm>
          <a:prstGeom prst="ellipse">
            <a:avLst/>
          </a:prstGeom>
          <a:solidFill>
            <a:srgbClr val="120F29"/>
          </a:solidFill>
          <a:ln cap="flat" cmpd="sng" w="12700">
            <a:solidFill>
              <a:srgbClr val="120F2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p:nvPr/>
        </p:nvSpPr>
        <p:spPr>
          <a:xfrm>
            <a:off x="9326880" y="365760"/>
            <a:ext cx="3108900" cy="3108900"/>
          </a:xfrm>
          <a:prstGeom prst="ellipse">
            <a:avLst/>
          </a:prstGeom>
          <a:solidFill>
            <a:srgbClr val="24203D"/>
          </a:solidFill>
          <a:ln cap="flat" cmpd="sng" w="12700">
            <a:solidFill>
              <a:srgbClr val="242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4"/>
          <p:cNvSpPr/>
          <p:nvPr/>
        </p:nvSpPr>
        <p:spPr>
          <a:xfrm>
            <a:off x="10332720" y="1371600"/>
            <a:ext cx="1097400" cy="1097400"/>
          </a:xfrm>
          <a:prstGeom prst="ellipse">
            <a:avLst/>
          </a:prstGeom>
          <a:solidFill>
            <a:srgbClr val="D35CFF"/>
          </a:solidFill>
          <a:ln cap="flat" cmpd="sng" w="12700">
            <a:solidFill>
              <a:srgbClr val="D35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4"/>
          <p:cNvSpPr txBox="1"/>
          <p:nvPr/>
        </p:nvSpPr>
        <p:spPr>
          <a:xfrm>
            <a:off x="548640" y="1874520"/>
            <a:ext cx="7315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35CFF"/>
              </a:buClr>
              <a:buSzPts val="1050"/>
              <a:buFont typeface="Arial"/>
              <a:buNone/>
            </a:pPr>
            <a:r>
              <a:rPr b="1" i="0" lang="en-US" sz="1050" u="none" cap="none" strike="noStrike">
                <a:solidFill>
                  <a:srgbClr val="D35CFF"/>
                </a:solidFill>
                <a:latin typeface="Arial"/>
                <a:ea typeface="Arial"/>
                <a:cs typeface="Arial"/>
                <a:sym typeface="Arial"/>
              </a:rPr>
              <a:t>JUMP TOKEN  ·  SEPTEMBER 2026</a:t>
            </a:r>
            <a:endParaRPr b="0" i="0" sz="1050" u="none" cap="none" strike="noStrike">
              <a:solidFill>
                <a:schemeClr val="dk1"/>
              </a:solidFill>
              <a:latin typeface="Calibri"/>
              <a:ea typeface="Calibri"/>
              <a:cs typeface="Calibri"/>
              <a:sym typeface="Calibri"/>
            </a:endParaRPr>
          </a:p>
        </p:txBody>
      </p:sp>
      <p:sp>
        <p:nvSpPr>
          <p:cNvPr id="26" name="Google Shape;26;p4"/>
          <p:cNvSpPr txBox="1"/>
          <p:nvPr/>
        </p:nvSpPr>
        <p:spPr>
          <a:xfrm>
            <a:off x="493776" y="2148840"/>
            <a:ext cx="73152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800"/>
              <a:buFont typeface="Arial"/>
              <a:buNone/>
            </a:pPr>
            <a:r>
              <a:rPr b="1" i="0" lang="en-US" sz="8800" u="none" cap="none" strike="noStrike">
                <a:solidFill>
                  <a:srgbClr val="FFFFFF"/>
                </a:solidFill>
                <a:latin typeface="Arial"/>
                <a:ea typeface="Arial"/>
                <a:cs typeface="Arial"/>
                <a:sym typeface="Arial"/>
              </a:rPr>
              <a:t>Jumper</a:t>
            </a:r>
            <a:endParaRPr b="0" i="0" sz="8800" u="none" cap="none" strike="noStrike">
              <a:solidFill>
                <a:schemeClr val="dk1"/>
              </a:solidFill>
              <a:latin typeface="Calibri"/>
              <a:ea typeface="Calibri"/>
              <a:cs typeface="Calibri"/>
              <a:sym typeface="Calibri"/>
            </a:endParaRPr>
          </a:p>
        </p:txBody>
      </p:sp>
      <p:sp>
        <p:nvSpPr>
          <p:cNvPr id="27" name="Google Shape;27;p4"/>
          <p:cNvSpPr txBox="1"/>
          <p:nvPr/>
        </p:nvSpPr>
        <p:spPr>
          <a:xfrm>
            <a:off x="548640" y="3611880"/>
            <a:ext cx="73152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2400"/>
              <a:buFont typeface="Arial"/>
              <a:buNone/>
            </a:pPr>
            <a:r>
              <a:rPr b="0" i="0" lang="en-US" sz="2400" u="none" cap="none" strike="noStrike">
                <a:solidFill>
                  <a:srgbClr val="BEA0EB"/>
                </a:solidFill>
                <a:latin typeface="Arial"/>
                <a:ea typeface="Arial"/>
                <a:cs typeface="Arial"/>
                <a:sym typeface="Arial"/>
              </a:rPr>
              <a:t>The super-app for onchain finance.</a:t>
            </a:r>
            <a:endParaRPr b="0" i="0" sz="2400" u="none" cap="none" strike="noStrike">
              <a:solidFill>
                <a:schemeClr val="dk1"/>
              </a:solidFill>
              <a:latin typeface="Calibri"/>
              <a:ea typeface="Calibri"/>
              <a:cs typeface="Calibri"/>
              <a:sym typeface="Calibri"/>
            </a:endParaRPr>
          </a:p>
        </p:txBody>
      </p:sp>
      <p:sp>
        <p:nvSpPr>
          <p:cNvPr id="28" name="Google Shape;28;p4"/>
          <p:cNvSpPr/>
          <p:nvPr/>
        </p:nvSpPr>
        <p:spPr>
          <a:xfrm>
            <a:off x="548640" y="4434840"/>
            <a:ext cx="3291900" cy="457200"/>
          </a:xfrm>
          <a:prstGeom prst="roundRect">
            <a:avLst>
              <a:gd fmla="val 50000" name="adj"/>
            </a:avLst>
          </a:prstGeom>
          <a:solidFill>
            <a:srgbClr val="24203D"/>
          </a:solidFill>
          <a:ln cap="flat" cmpd="sng" w="9525">
            <a:solidFill>
              <a:srgbClr val="302B5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548640" y="4434840"/>
            <a:ext cx="32919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50"/>
              <a:buFont typeface="Arial"/>
              <a:buNone/>
            </a:pPr>
            <a:r>
              <a:rPr b="1" i="0" lang="en-US" sz="1250" u="none" cap="none" strike="noStrike">
                <a:solidFill>
                  <a:srgbClr val="FFFFFF"/>
                </a:solidFill>
                <a:latin typeface="Arial"/>
                <a:ea typeface="Arial"/>
                <a:cs typeface="Arial"/>
                <a:sym typeface="Arial"/>
              </a:rPr>
              <a:t>Raising $</a:t>
            </a:r>
            <a:r>
              <a:rPr b="1" lang="en-US" sz="1250">
                <a:solidFill>
                  <a:srgbClr val="FFFFFF"/>
                </a:solidFill>
              </a:rPr>
              <a:t>2</a:t>
            </a:r>
            <a:r>
              <a:rPr b="1" i="0" lang="en-US" sz="1250" u="none" cap="none" strike="noStrike">
                <a:solidFill>
                  <a:srgbClr val="FFFFFF"/>
                </a:solidFill>
                <a:latin typeface="Arial"/>
                <a:ea typeface="Arial"/>
                <a:cs typeface="Arial"/>
                <a:sym typeface="Arial"/>
              </a:rPr>
              <a:t>–</a:t>
            </a:r>
            <a:r>
              <a:rPr b="1" lang="en-US" sz="1250">
                <a:solidFill>
                  <a:srgbClr val="FFFFFF"/>
                </a:solidFill>
              </a:rPr>
              <a:t>3</a:t>
            </a:r>
            <a:r>
              <a:rPr b="1" i="0" lang="en-US" sz="1250" u="none" cap="none" strike="noStrike">
                <a:solidFill>
                  <a:srgbClr val="FFFFFF"/>
                </a:solidFill>
                <a:latin typeface="Arial"/>
                <a:ea typeface="Arial"/>
                <a:cs typeface="Arial"/>
                <a:sym typeface="Arial"/>
              </a:rPr>
              <a:t>M at $75M FDV</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34" name="Shape 34"/>
        <p:cNvGrpSpPr/>
        <p:nvPr/>
      </p:nvGrpSpPr>
      <p:grpSpPr>
        <a:xfrm>
          <a:off x="0" y="0"/>
          <a:ext cx="0" cy="0"/>
          <a:chOff x="0" y="0"/>
          <a:chExt cx="0" cy="0"/>
        </a:xfrm>
      </p:grpSpPr>
      <p:sp>
        <p:nvSpPr>
          <p:cNvPr id="35" name="Google Shape;35;p5"/>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In short</a:t>
            </a:r>
            <a:endParaRPr b="0" i="0" sz="3000" u="none" cap="none" strike="noStrike">
              <a:solidFill>
                <a:schemeClr val="dk1"/>
              </a:solidFill>
              <a:latin typeface="Calibri"/>
              <a:ea typeface="Calibri"/>
              <a:cs typeface="Calibri"/>
              <a:sym typeface="Calibri"/>
            </a:endParaRPr>
          </a:p>
        </p:txBody>
      </p:sp>
      <p:sp>
        <p:nvSpPr>
          <p:cNvPr id="36" name="Google Shape;36;p5"/>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37" name="Google Shape;37;p5"/>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2</a:t>
            </a:r>
            <a:endParaRPr b="0" i="0" sz="850" u="none" cap="none" strike="noStrike">
              <a:solidFill>
                <a:schemeClr val="dk1"/>
              </a:solidFill>
              <a:latin typeface="Calibri"/>
              <a:ea typeface="Calibri"/>
              <a:cs typeface="Calibri"/>
              <a:sym typeface="Calibri"/>
            </a:endParaRPr>
          </a:p>
        </p:txBody>
      </p:sp>
      <p:sp>
        <p:nvSpPr>
          <p:cNvPr id="38" name="Google Shape;38;p5"/>
          <p:cNvSpPr/>
          <p:nvPr/>
        </p:nvSpPr>
        <p:spPr>
          <a:xfrm>
            <a:off x="548640" y="1463040"/>
            <a:ext cx="11091672" cy="1188720"/>
          </a:xfrm>
          <a:prstGeom prst="roundRect">
            <a:avLst>
              <a:gd fmla="val 9231"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txBox="1"/>
          <p:nvPr/>
        </p:nvSpPr>
        <p:spPr>
          <a:xfrm>
            <a:off x="914400" y="1645920"/>
            <a:ext cx="67665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2000"/>
              <a:buFont typeface="Arial"/>
              <a:buNone/>
            </a:pPr>
            <a:r>
              <a:rPr b="1" i="0" lang="en-US" sz="2000" u="none" cap="none" strike="noStrike">
                <a:solidFill>
                  <a:srgbClr val="31007A"/>
                </a:solidFill>
                <a:latin typeface="Arial"/>
                <a:ea typeface="Arial"/>
                <a:cs typeface="Arial"/>
                <a:sym typeface="Arial"/>
              </a:rPr>
              <a:t>Jumper is the super-app for onchain finance.</a:t>
            </a:r>
            <a:endParaRPr b="0" i="0" sz="2000" u="none" cap="none" strike="noStrike">
              <a:solidFill>
                <a:schemeClr val="dk1"/>
              </a:solidFill>
              <a:latin typeface="Calibri"/>
              <a:ea typeface="Calibri"/>
              <a:cs typeface="Calibri"/>
              <a:sym typeface="Calibri"/>
            </a:endParaRPr>
          </a:p>
        </p:txBody>
      </p:sp>
      <p:sp>
        <p:nvSpPr>
          <p:cNvPr id="40" name="Google Shape;40;p5"/>
          <p:cNvSpPr txBox="1"/>
          <p:nvPr/>
        </p:nvSpPr>
        <p:spPr>
          <a:xfrm>
            <a:off x="7863840" y="1645920"/>
            <a:ext cx="34747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1250"/>
              <a:buFont typeface="Arial"/>
              <a:buNone/>
            </a:pPr>
            <a:r>
              <a:rPr b="0" i="0" lang="en-US" sz="1250" u="none" cap="none" strike="noStrike">
                <a:solidFill>
                  <a:srgbClr val="6E6786"/>
                </a:solidFill>
                <a:latin typeface="Arial"/>
                <a:ea typeface="Arial"/>
                <a:cs typeface="Arial"/>
                <a:sym typeface="Arial"/>
              </a:rPr>
              <a:t>Every product and every asset, one app. Chains abstracted away.</a:t>
            </a:r>
            <a:endParaRPr b="0" i="0" sz="1250" u="none" cap="none" strike="noStrike">
              <a:solidFill>
                <a:schemeClr val="dk1"/>
              </a:solidFill>
              <a:latin typeface="Calibri"/>
              <a:ea typeface="Calibri"/>
              <a:cs typeface="Calibri"/>
              <a:sym typeface="Calibri"/>
            </a:endParaRPr>
          </a:p>
        </p:txBody>
      </p:sp>
      <p:sp>
        <p:nvSpPr>
          <p:cNvPr id="41" name="Google Shape;41;p5"/>
          <p:cNvSpPr/>
          <p:nvPr/>
        </p:nvSpPr>
        <p:spPr>
          <a:xfrm>
            <a:off x="548640" y="2834640"/>
            <a:ext cx="11091672" cy="1188720"/>
          </a:xfrm>
          <a:prstGeom prst="roundRect">
            <a:avLst>
              <a:gd fmla="val 9231"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txBox="1"/>
          <p:nvPr/>
        </p:nvSpPr>
        <p:spPr>
          <a:xfrm>
            <a:off x="914400" y="3017520"/>
            <a:ext cx="67665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2000"/>
              <a:buFont typeface="Arial"/>
              <a:buNone/>
            </a:pPr>
            <a:r>
              <a:rPr b="1" i="0" lang="en-US" sz="2000" u="none" cap="none" strike="noStrike">
                <a:solidFill>
                  <a:srgbClr val="31007A"/>
                </a:solidFill>
                <a:latin typeface="Arial"/>
                <a:ea typeface="Arial"/>
                <a:cs typeface="Arial"/>
                <a:sym typeface="Arial"/>
              </a:rPr>
              <a:t>#1 app by bridging volume. 100K monthly users. $40B moved.</a:t>
            </a:r>
            <a:endParaRPr b="0" i="0" sz="2000" u="none" cap="none" strike="noStrike">
              <a:solidFill>
                <a:schemeClr val="dk1"/>
              </a:solidFill>
              <a:latin typeface="Calibri"/>
              <a:ea typeface="Calibri"/>
              <a:cs typeface="Calibri"/>
              <a:sym typeface="Calibri"/>
            </a:endParaRPr>
          </a:p>
        </p:txBody>
      </p:sp>
      <p:sp>
        <p:nvSpPr>
          <p:cNvPr id="43" name="Google Shape;43;p5"/>
          <p:cNvSpPr txBox="1"/>
          <p:nvPr/>
        </p:nvSpPr>
        <p:spPr>
          <a:xfrm>
            <a:off x="7863840" y="3017520"/>
            <a:ext cx="34747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1250"/>
              <a:buFont typeface="Arial"/>
              <a:buNone/>
            </a:pPr>
            <a:r>
              <a:rPr b="0" i="0" lang="en-US" sz="1250" u="none" cap="none" strike="noStrike">
                <a:solidFill>
                  <a:srgbClr val="6E6786"/>
                </a:solidFill>
                <a:latin typeface="Arial"/>
                <a:ea typeface="Arial"/>
                <a:cs typeface="Arial"/>
                <a:sym typeface="Arial"/>
              </a:rPr>
              <a:t>Five years of building, in public. Incubated inside LI.FI, now independent.</a:t>
            </a:r>
            <a:endParaRPr b="0" i="0" sz="1250" u="none" cap="none" strike="noStrike">
              <a:solidFill>
                <a:schemeClr val="dk1"/>
              </a:solidFill>
              <a:latin typeface="Calibri"/>
              <a:ea typeface="Calibri"/>
              <a:cs typeface="Calibri"/>
              <a:sym typeface="Calibri"/>
            </a:endParaRPr>
          </a:p>
        </p:txBody>
      </p:sp>
      <p:sp>
        <p:nvSpPr>
          <p:cNvPr id="44" name="Google Shape;44;p5"/>
          <p:cNvSpPr/>
          <p:nvPr/>
        </p:nvSpPr>
        <p:spPr>
          <a:xfrm>
            <a:off x="548640" y="4206240"/>
            <a:ext cx="11091672" cy="1188720"/>
          </a:xfrm>
          <a:prstGeom prst="roundRect">
            <a:avLst>
              <a:gd fmla="val 9231" name="adj"/>
            </a:avLst>
          </a:prstGeom>
          <a:solidFill>
            <a:srgbClr val="31007A"/>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txBox="1"/>
          <p:nvPr/>
        </p:nvSpPr>
        <p:spPr>
          <a:xfrm>
            <a:off x="914400" y="4389120"/>
            <a:ext cx="67665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Raising $</a:t>
            </a:r>
            <a:r>
              <a:rPr b="1" lang="en-US" sz="2000">
                <a:solidFill>
                  <a:srgbClr val="FFFFFF"/>
                </a:solidFill>
              </a:rPr>
              <a:t>2</a:t>
            </a:r>
            <a:r>
              <a:rPr b="1" i="0" lang="en-US" sz="2000" u="none" cap="none" strike="noStrike">
                <a:solidFill>
                  <a:srgbClr val="FFFFFF"/>
                </a:solidFill>
                <a:latin typeface="Arial"/>
                <a:ea typeface="Arial"/>
                <a:cs typeface="Arial"/>
                <a:sym typeface="Arial"/>
              </a:rPr>
              <a:t>–</a:t>
            </a:r>
            <a:r>
              <a:rPr b="1" lang="en-US" sz="2000">
                <a:solidFill>
                  <a:srgbClr val="FFFFFF"/>
                </a:solidFill>
              </a:rPr>
              <a:t>3</a:t>
            </a:r>
            <a:r>
              <a:rPr b="1" i="0" lang="en-US" sz="2000" u="none" cap="none" strike="noStrike">
                <a:solidFill>
                  <a:srgbClr val="FFFFFF"/>
                </a:solidFill>
                <a:latin typeface="Arial"/>
                <a:ea typeface="Arial"/>
                <a:cs typeface="Arial"/>
                <a:sym typeface="Arial"/>
              </a:rPr>
              <a:t>M at $75M FDV in the JUMP token.</a:t>
            </a:r>
            <a:endParaRPr b="0" i="0" sz="2000" u="none" cap="none" strike="noStrike">
              <a:solidFill>
                <a:schemeClr val="dk1"/>
              </a:solidFill>
              <a:latin typeface="Calibri"/>
              <a:ea typeface="Calibri"/>
              <a:cs typeface="Calibri"/>
              <a:sym typeface="Calibri"/>
            </a:endParaRPr>
          </a:p>
        </p:txBody>
      </p:sp>
      <p:sp>
        <p:nvSpPr>
          <p:cNvPr id="46" name="Google Shape;46;p5"/>
          <p:cNvSpPr txBox="1"/>
          <p:nvPr/>
        </p:nvSpPr>
        <p:spPr>
          <a:xfrm>
            <a:off x="7863840" y="4389120"/>
            <a:ext cx="34747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1250"/>
              <a:buFont typeface="Arial"/>
              <a:buNone/>
            </a:pPr>
            <a:r>
              <a:rPr b="0" i="0" lang="en-US" sz="1250" u="none" cap="none" strike="noStrike">
                <a:solidFill>
                  <a:srgbClr val="BEA0EB"/>
                </a:solidFill>
                <a:latin typeface="Arial"/>
                <a:ea typeface="Arial"/>
                <a:cs typeface="Arial"/>
                <a:sym typeface="Arial"/>
              </a:rPr>
              <a:t>First time Jumper raises, public or private. JUMP is the only way in.</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51" name="Shape 51"/>
        <p:cNvGrpSpPr/>
        <p:nvPr/>
      </p:nvGrpSpPr>
      <p:grpSpPr>
        <a:xfrm>
          <a:off x="0" y="0"/>
          <a:ext cx="0" cy="0"/>
          <a:chOff x="0" y="0"/>
          <a:chExt cx="0" cy="0"/>
        </a:xfrm>
      </p:grpSpPr>
      <p:sp>
        <p:nvSpPr>
          <p:cNvPr id="52" name="Google Shape;52;p6"/>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Why now</a:t>
            </a:r>
            <a:endParaRPr b="0" i="0" sz="3000" u="none" cap="none" strike="noStrike">
              <a:solidFill>
                <a:schemeClr val="dk1"/>
              </a:solidFill>
              <a:latin typeface="Calibri"/>
              <a:ea typeface="Calibri"/>
              <a:cs typeface="Calibri"/>
              <a:sym typeface="Calibri"/>
            </a:endParaRPr>
          </a:p>
        </p:txBody>
      </p:sp>
      <p:sp>
        <p:nvSpPr>
          <p:cNvPr id="53" name="Google Shape;53;p6"/>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54" name="Google Shape;54;p6"/>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3</a:t>
            </a:r>
            <a:endParaRPr b="0" i="0" sz="850" u="none" cap="none" strike="noStrike">
              <a:solidFill>
                <a:schemeClr val="dk1"/>
              </a:solidFill>
              <a:latin typeface="Calibri"/>
              <a:ea typeface="Calibri"/>
              <a:cs typeface="Calibri"/>
              <a:sym typeface="Calibri"/>
            </a:endParaRPr>
          </a:p>
        </p:txBody>
      </p:sp>
      <p:sp>
        <p:nvSpPr>
          <p:cNvPr id="55" name="Google Shape;55;p6"/>
          <p:cNvSpPr/>
          <p:nvPr/>
        </p:nvSpPr>
        <p:spPr>
          <a:xfrm>
            <a:off x="548640" y="1417320"/>
            <a:ext cx="11091672" cy="1554480"/>
          </a:xfrm>
          <a:prstGeom prst="roundRect">
            <a:avLst>
              <a:gd fmla="val 7059" name="adj"/>
            </a:avLst>
          </a:prstGeom>
          <a:solidFill>
            <a:srgbClr val="31007A"/>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txBox="1"/>
          <p:nvPr/>
        </p:nvSpPr>
        <p:spPr>
          <a:xfrm>
            <a:off x="914400" y="1554480"/>
            <a:ext cx="10360152"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Onchain trading volume is blowing up. Every asset in the world will, in some form, be traded onchain.</a:t>
            </a:r>
            <a:endParaRPr b="0" i="0" sz="2100" u="none" cap="none" strike="noStrike">
              <a:solidFill>
                <a:schemeClr val="dk1"/>
              </a:solidFill>
              <a:latin typeface="Calibri"/>
              <a:ea typeface="Calibri"/>
              <a:cs typeface="Calibri"/>
              <a:sym typeface="Calibri"/>
            </a:endParaRPr>
          </a:p>
        </p:txBody>
      </p:sp>
      <p:sp>
        <p:nvSpPr>
          <p:cNvPr id="57" name="Google Shape;57;p6"/>
          <p:cNvSpPr/>
          <p:nvPr/>
        </p:nvSpPr>
        <p:spPr>
          <a:xfrm>
            <a:off x="548640" y="3154680"/>
            <a:ext cx="5394960" cy="2651760"/>
          </a:xfrm>
          <a:prstGeom prst="roundRect">
            <a:avLst>
              <a:gd fmla="val 4138"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nvSpPr>
        <p:spPr>
          <a:xfrm>
            <a:off x="822960" y="3310128"/>
            <a:ext cx="484632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500"/>
              <a:buFont typeface="Arial"/>
              <a:buNone/>
            </a:pPr>
            <a:r>
              <a:rPr b="1" i="0" lang="en-US" sz="1500" u="none" cap="none" strike="noStrike">
                <a:solidFill>
                  <a:srgbClr val="31007A"/>
                </a:solidFill>
                <a:latin typeface="Arial"/>
                <a:ea typeface="Arial"/>
                <a:cs typeface="Arial"/>
                <a:sym typeface="Arial"/>
              </a:rPr>
              <a:t>The model is proven</a:t>
            </a:r>
            <a:endParaRPr b="0" i="0" sz="1500" u="none" cap="none" strike="noStrike">
              <a:solidFill>
                <a:schemeClr val="dk1"/>
              </a:solidFill>
              <a:latin typeface="Calibri"/>
              <a:ea typeface="Calibri"/>
              <a:cs typeface="Calibri"/>
              <a:sym typeface="Calibri"/>
            </a:endParaRPr>
          </a:p>
        </p:txBody>
      </p:sp>
      <p:sp>
        <p:nvSpPr>
          <p:cNvPr id="59" name="Google Shape;59;p6"/>
          <p:cNvSpPr txBox="1"/>
          <p:nvPr/>
        </p:nvSpPr>
        <p:spPr>
          <a:xfrm>
            <a:off x="822960" y="3703320"/>
            <a:ext cx="4846320" cy="2011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00"/>
              <a:buFont typeface="Arial"/>
              <a:buNone/>
            </a:pPr>
            <a:r>
              <a:rPr b="0" i="0" lang="en-US" sz="1400" u="none" cap="none" strike="noStrike">
                <a:solidFill>
                  <a:srgbClr val="31007A"/>
                </a:solidFill>
                <a:latin typeface="Arial"/>
                <a:ea typeface="Arial"/>
                <a:cs typeface="Arial"/>
                <a:sym typeface="Arial"/>
              </a:rPr>
              <a:t>Fomo and Pump.fun brought memecoins from many chains into one simple interface, and built big businesses doing it. Nobody has done the same for all assets, across all chains. That's the gap.</a:t>
            </a:r>
            <a:endParaRPr b="0" i="0" sz="1400" u="none" cap="none" strike="noStrike">
              <a:solidFill>
                <a:srgbClr val="31007A"/>
              </a:solidFill>
              <a:latin typeface="Calibri"/>
              <a:ea typeface="Calibri"/>
              <a:cs typeface="Calibri"/>
              <a:sym typeface="Calibri"/>
            </a:endParaRPr>
          </a:p>
        </p:txBody>
      </p:sp>
      <p:sp>
        <p:nvSpPr>
          <p:cNvPr id="60" name="Google Shape;60;p6"/>
          <p:cNvSpPr/>
          <p:nvPr/>
        </p:nvSpPr>
        <p:spPr>
          <a:xfrm>
            <a:off x="6126480" y="3154680"/>
            <a:ext cx="5486400" cy="804672"/>
          </a:xfrm>
          <a:prstGeom prst="roundRect">
            <a:avLst>
              <a:gd fmla="val 13636"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txBox="1"/>
          <p:nvPr/>
        </p:nvSpPr>
        <p:spPr>
          <a:xfrm>
            <a:off x="6400800" y="3154680"/>
            <a:ext cx="219456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2400"/>
              <a:buFont typeface="Arial"/>
              <a:buNone/>
            </a:pPr>
            <a:r>
              <a:rPr b="1" i="0" lang="en-US" sz="2400" u="none" cap="none" strike="noStrike">
                <a:solidFill>
                  <a:srgbClr val="31007A"/>
                </a:solidFill>
                <a:latin typeface="Arial"/>
                <a:ea typeface="Arial"/>
                <a:cs typeface="Arial"/>
                <a:sym typeface="Arial"/>
              </a:rPr>
              <a:t>$550M</a:t>
            </a:r>
            <a:endParaRPr b="0" i="0" sz="2400" u="none" cap="none" strike="noStrike">
              <a:solidFill>
                <a:schemeClr val="dk1"/>
              </a:solidFill>
              <a:latin typeface="Calibri"/>
              <a:ea typeface="Calibri"/>
              <a:cs typeface="Calibri"/>
              <a:sym typeface="Calibri"/>
            </a:endParaRPr>
          </a:p>
        </p:txBody>
      </p:sp>
      <p:sp>
        <p:nvSpPr>
          <p:cNvPr id="62" name="Google Shape;62;p6"/>
          <p:cNvSpPr txBox="1"/>
          <p:nvPr/>
        </p:nvSpPr>
        <p:spPr>
          <a:xfrm>
            <a:off x="8686800" y="3154680"/>
            <a:ext cx="274320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1300"/>
              <a:buFont typeface="Arial"/>
              <a:buNone/>
            </a:pPr>
            <a:r>
              <a:rPr b="0" i="0" lang="en-US" sz="1300" u="none" cap="none" strike="noStrike">
                <a:solidFill>
                  <a:srgbClr val="6E6786"/>
                </a:solidFill>
                <a:latin typeface="Arial"/>
                <a:ea typeface="Arial"/>
                <a:cs typeface="Arial"/>
                <a:sym typeface="Arial"/>
              </a:rPr>
              <a:t>Fomo, latest round</a:t>
            </a:r>
            <a:endParaRPr b="0" i="0" sz="1300" u="none" cap="none" strike="noStrike">
              <a:solidFill>
                <a:schemeClr val="dk1"/>
              </a:solidFill>
              <a:latin typeface="Calibri"/>
              <a:ea typeface="Calibri"/>
              <a:cs typeface="Calibri"/>
              <a:sym typeface="Calibri"/>
            </a:endParaRPr>
          </a:p>
        </p:txBody>
      </p:sp>
      <p:sp>
        <p:nvSpPr>
          <p:cNvPr id="63" name="Google Shape;63;p6"/>
          <p:cNvSpPr/>
          <p:nvPr/>
        </p:nvSpPr>
        <p:spPr>
          <a:xfrm>
            <a:off x="6126480" y="4069080"/>
            <a:ext cx="5486400" cy="804672"/>
          </a:xfrm>
          <a:prstGeom prst="roundRect">
            <a:avLst>
              <a:gd fmla="val 13636"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txBox="1"/>
          <p:nvPr/>
        </p:nvSpPr>
        <p:spPr>
          <a:xfrm>
            <a:off x="6400800" y="4069080"/>
            <a:ext cx="219456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2400"/>
              <a:buFont typeface="Arial"/>
              <a:buNone/>
            </a:pPr>
            <a:r>
              <a:rPr b="1" i="0" lang="en-US" sz="2400" u="none" cap="none" strike="noStrike">
                <a:solidFill>
                  <a:srgbClr val="31007A"/>
                </a:solidFill>
                <a:latin typeface="Arial"/>
                <a:ea typeface="Arial"/>
                <a:cs typeface="Arial"/>
                <a:sym typeface="Arial"/>
              </a:rPr>
              <a:t>$2.15B+</a:t>
            </a:r>
            <a:endParaRPr b="0" i="0" sz="2400" u="none" cap="none" strike="noStrike">
              <a:solidFill>
                <a:schemeClr val="dk1"/>
              </a:solidFill>
              <a:latin typeface="Calibri"/>
              <a:ea typeface="Calibri"/>
              <a:cs typeface="Calibri"/>
              <a:sym typeface="Calibri"/>
            </a:endParaRPr>
          </a:p>
        </p:txBody>
      </p:sp>
      <p:sp>
        <p:nvSpPr>
          <p:cNvPr id="65" name="Google Shape;65;p6"/>
          <p:cNvSpPr txBox="1"/>
          <p:nvPr/>
        </p:nvSpPr>
        <p:spPr>
          <a:xfrm>
            <a:off x="8686800" y="4069080"/>
            <a:ext cx="274320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1300"/>
              <a:buFont typeface="Arial"/>
              <a:buNone/>
            </a:pPr>
            <a:r>
              <a:rPr b="0" i="0" lang="en-US" sz="1300" u="none" cap="none" strike="noStrike">
                <a:solidFill>
                  <a:srgbClr val="6E6786"/>
                </a:solidFill>
                <a:latin typeface="Arial"/>
                <a:ea typeface="Arial"/>
                <a:cs typeface="Arial"/>
                <a:sym typeface="Arial"/>
              </a:rPr>
              <a:t>Jupiter, today</a:t>
            </a:r>
            <a:endParaRPr b="0" i="0" sz="1300" u="none" cap="none" strike="noStrike">
              <a:solidFill>
                <a:schemeClr val="dk1"/>
              </a:solidFill>
              <a:latin typeface="Calibri"/>
              <a:ea typeface="Calibri"/>
              <a:cs typeface="Calibri"/>
              <a:sym typeface="Calibri"/>
            </a:endParaRPr>
          </a:p>
        </p:txBody>
      </p:sp>
      <p:sp>
        <p:nvSpPr>
          <p:cNvPr id="66" name="Google Shape;66;p6"/>
          <p:cNvSpPr/>
          <p:nvPr/>
        </p:nvSpPr>
        <p:spPr>
          <a:xfrm>
            <a:off x="6126480" y="4983480"/>
            <a:ext cx="5486400" cy="804672"/>
          </a:xfrm>
          <a:prstGeom prst="roundRect">
            <a:avLst>
              <a:gd fmla="val 13636"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txBox="1"/>
          <p:nvPr/>
        </p:nvSpPr>
        <p:spPr>
          <a:xfrm>
            <a:off x="6400800" y="4983480"/>
            <a:ext cx="219456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2400"/>
              <a:buFont typeface="Arial"/>
              <a:buNone/>
            </a:pPr>
            <a:r>
              <a:rPr b="1" i="0" lang="en-US" sz="2400" u="none" cap="none" strike="noStrike">
                <a:solidFill>
                  <a:srgbClr val="31007A"/>
                </a:solidFill>
                <a:latin typeface="Arial"/>
                <a:ea typeface="Arial"/>
                <a:cs typeface="Arial"/>
                <a:sym typeface="Arial"/>
              </a:rPr>
              <a:t>Acquired</a:t>
            </a:r>
            <a:endParaRPr b="0" i="0" sz="2400" u="none" cap="none" strike="noStrike">
              <a:solidFill>
                <a:schemeClr val="dk1"/>
              </a:solidFill>
              <a:latin typeface="Calibri"/>
              <a:ea typeface="Calibri"/>
              <a:cs typeface="Calibri"/>
              <a:sym typeface="Calibri"/>
            </a:endParaRPr>
          </a:p>
        </p:txBody>
      </p:sp>
      <p:sp>
        <p:nvSpPr>
          <p:cNvPr id="68" name="Google Shape;68;p6"/>
          <p:cNvSpPr txBox="1"/>
          <p:nvPr/>
        </p:nvSpPr>
        <p:spPr>
          <a:xfrm>
            <a:off x="8686800" y="4983480"/>
            <a:ext cx="274320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1300"/>
              <a:buFont typeface="Arial"/>
              <a:buNone/>
            </a:pPr>
            <a:r>
              <a:rPr b="0" i="0" lang="en-US" sz="1300" u="none" cap="none" strike="noStrike">
                <a:solidFill>
                  <a:srgbClr val="6E6786"/>
                </a:solidFill>
                <a:latin typeface="Arial"/>
                <a:ea typeface="Arial"/>
                <a:cs typeface="Arial"/>
                <a:sym typeface="Arial"/>
              </a:rPr>
              <a:t>Tensor, by Coinbase</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73" name="Shape 73"/>
        <p:cNvGrpSpPr/>
        <p:nvPr/>
      </p:nvGrpSpPr>
      <p:grpSpPr>
        <a:xfrm>
          <a:off x="0" y="0"/>
          <a:ext cx="0" cy="0"/>
          <a:chOff x="0" y="0"/>
          <a:chExt cx="0" cy="0"/>
        </a:xfrm>
      </p:grpSpPr>
      <p:sp>
        <p:nvSpPr>
          <p:cNvPr id="74" name="Google Shape;74;p7"/>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Jumper today</a:t>
            </a:r>
            <a:endParaRPr b="0" i="0" sz="3000" u="none" cap="none" strike="noStrike">
              <a:solidFill>
                <a:schemeClr val="dk1"/>
              </a:solidFill>
              <a:latin typeface="Calibri"/>
              <a:ea typeface="Calibri"/>
              <a:cs typeface="Calibri"/>
              <a:sym typeface="Calibri"/>
            </a:endParaRPr>
          </a:p>
        </p:txBody>
      </p:sp>
      <p:sp>
        <p:nvSpPr>
          <p:cNvPr id="75" name="Google Shape;75;p7"/>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76" name="Google Shape;76;p7"/>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4</a:t>
            </a:r>
            <a:endParaRPr b="0" i="0" sz="850" u="none" cap="none" strike="noStrike">
              <a:solidFill>
                <a:schemeClr val="dk1"/>
              </a:solidFill>
              <a:latin typeface="Calibri"/>
              <a:ea typeface="Calibri"/>
              <a:cs typeface="Calibri"/>
              <a:sym typeface="Calibri"/>
            </a:endParaRPr>
          </a:p>
        </p:txBody>
      </p:sp>
      <p:sp>
        <p:nvSpPr>
          <p:cNvPr id="77" name="Google Shape;77;p7"/>
          <p:cNvSpPr/>
          <p:nvPr/>
        </p:nvSpPr>
        <p:spPr>
          <a:xfrm>
            <a:off x="548640" y="1417320"/>
            <a:ext cx="3566160" cy="1920240"/>
          </a:xfrm>
          <a:prstGeom prst="roundRect">
            <a:avLst>
              <a:gd fmla="val 571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7"/>
          <p:cNvSpPr txBox="1"/>
          <p:nvPr/>
        </p:nvSpPr>
        <p:spPr>
          <a:xfrm>
            <a:off x="822960" y="169164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4800"/>
              <a:buFont typeface="Arial"/>
              <a:buNone/>
            </a:pPr>
            <a:r>
              <a:rPr b="1" i="0" lang="en-US" sz="4800" u="none" cap="none" strike="noStrike">
                <a:solidFill>
                  <a:srgbClr val="31007A"/>
                </a:solidFill>
                <a:latin typeface="Arial"/>
                <a:ea typeface="Arial"/>
                <a:cs typeface="Arial"/>
                <a:sym typeface="Arial"/>
              </a:rPr>
              <a:t>#1</a:t>
            </a:r>
            <a:endParaRPr b="0" i="0" sz="4800" u="none" cap="none" strike="noStrike">
              <a:solidFill>
                <a:schemeClr val="dk1"/>
              </a:solidFill>
              <a:latin typeface="Calibri"/>
              <a:ea typeface="Calibri"/>
              <a:cs typeface="Calibri"/>
              <a:sym typeface="Calibri"/>
            </a:endParaRPr>
          </a:p>
        </p:txBody>
      </p:sp>
      <p:sp>
        <p:nvSpPr>
          <p:cNvPr id="79" name="Google Shape;79;p7"/>
          <p:cNvSpPr txBox="1"/>
          <p:nvPr/>
        </p:nvSpPr>
        <p:spPr>
          <a:xfrm>
            <a:off x="822960" y="265176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250"/>
              <a:buFont typeface="Arial"/>
              <a:buNone/>
            </a:pPr>
            <a:r>
              <a:rPr b="0" i="0" lang="en-US" sz="1250" u="none" cap="none" strike="noStrike">
                <a:solidFill>
                  <a:srgbClr val="6E6786"/>
                </a:solidFill>
                <a:latin typeface="Arial"/>
                <a:ea typeface="Arial"/>
                <a:cs typeface="Arial"/>
                <a:sym typeface="Arial"/>
              </a:rPr>
              <a:t>aggregator by bridging volume</a:t>
            </a:r>
            <a:endParaRPr b="0" i="0" sz="1250" u="none" cap="none" strike="noStrike">
              <a:solidFill>
                <a:schemeClr val="dk1"/>
              </a:solidFill>
              <a:latin typeface="Calibri"/>
              <a:ea typeface="Calibri"/>
              <a:cs typeface="Calibri"/>
              <a:sym typeface="Calibri"/>
            </a:endParaRPr>
          </a:p>
        </p:txBody>
      </p:sp>
      <p:sp>
        <p:nvSpPr>
          <p:cNvPr id="80" name="Google Shape;80;p7"/>
          <p:cNvSpPr/>
          <p:nvPr/>
        </p:nvSpPr>
        <p:spPr>
          <a:xfrm>
            <a:off x="4279392" y="1417320"/>
            <a:ext cx="3566160" cy="1920240"/>
          </a:xfrm>
          <a:prstGeom prst="roundRect">
            <a:avLst>
              <a:gd fmla="val 5714"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7"/>
          <p:cNvSpPr txBox="1"/>
          <p:nvPr/>
        </p:nvSpPr>
        <p:spPr>
          <a:xfrm>
            <a:off x="4553712" y="169164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4800"/>
              <a:buFont typeface="Arial"/>
              <a:buNone/>
            </a:pPr>
            <a:r>
              <a:rPr b="1" i="0" lang="en-US" sz="4800" u="none" cap="none" strike="noStrike">
                <a:solidFill>
                  <a:srgbClr val="31007A"/>
                </a:solidFill>
                <a:latin typeface="Arial"/>
                <a:ea typeface="Arial"/>
                <a:cs typeface="Arial"/>
                <a:sym typeface="Arial"/>
              </a:rPr>
              <a:t>15%</a:t>
            </a:r>
            <a:endParaRPr b="0" i="0" sz="4800" u="none" cap="none" strike="noStrike">
              <a:solidFill>
                <a:schemeClr val="dk1"/>
              </a:solidFill>
              <a:latin typeface="Calibri"/>
              <a:ea typeface="Calibri"/>
              <a:cs typeface="Calibri"/>
              <a:sym typeface="Calibri"/>
            </a:endParaRPr>
          </a:p>
        </p:txBody>
      </p:sp>
      <p:sp>
        <p:nvSpPr>
          <p:cNvPr id="82" name="Google Shape;82;p7"/>
          <p:cNvSpPr txBox="1"/>
          <p:nvPr/>
        </p:nvSpPr>
        <p:spPr>
          <a:xfrm>
            <a:off x="4553712" y="265176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250"/>
              <a:buFont typeface="Arial"/>
              <a:buNone/>
            </a:pPr>
            <a:r>
              <a:rPr b="0" i="0" lang="en-US" sz="1250" u="none" cap="none" strike="noStrike">
                <a:solidFill>
                  <a:srgbClr val="6E6786"/>
                </a:solidFill>
                <a:latin typeface="Arial"/>
                <a:ea typeface="Arial"/>
                <a:cs typeface="Arial"/>
                <a:sym typeface="Arial"/>
              </a:rPr>
              <a:t>bridging market share</a:t>
            </a:r>
            <a:endParaRPr b="0" i="0" sz="1250" u="none" cap="none" strike="noStrike">
              <a:solidFill>
                <a:schemeClr val="dk1"/>
              </a:solidFill>
              <a:latin typeface="Calibri"/>
              <a:ea typeface="Calibri"/>
              <a:cs typeface="Calibri"/>
              <a:sym typeface="Calibri"/>
            </a:endParaRPr>
          </a:p>
        </p:txBody>
      </p:sp>
      <p:sp>
        <p:nvSpPr>
          <p:cNvPr id="83" name="Google Shape;83;p7"/>
          <p:cNvSpPr/>
          <p:nvPr/>
        </p:nvSpPr>
        <p:spPr>
          <a:xfrm>
            <a:off x="8010144" y="1417320"/>
            <a:ext cx="3566160" cy="1920240"/>
          </a:xfrm>
          <a:prstGeom prst="roundRect">
            <a:avLst>
              <a:gd fmla="val 571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7"/>
          <p:cNvSpPr txBox="1"/>
          <p:nvPr/>
        </p:nvSpPr>
        <p:spPr>
          <a:xfrm>
            <a:off x="8284464" y="169164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4800"/>
              <a:buFont typeface="Arial"/>
              <a:buNone/>
            </a:pPr>
            <a:r>
              <a:rPr b="1" i="0" lang="en-US" sz="4800" u="none" cap="none" strike="noStrike">
                <a:solidFill>
                  <a:srgbClr val="31007A"/>
                </a:solidFill>
                <a:latin typeface="Arial"/>
                <a:ea typeface="Arial"/>
                <a:cs typeface="Arial"/>
                <a:sym typeface="Arial"/>
              </a:rPr>
              <a:t>100K</a:t>
            </a:r>
            <a:endParaRPr b="0" i="0" sz="4800" u="none" cap="none" strike="noStrike">
              <a:solidFill>
                <a:schemeClr val="dk1"/>
              </a:solidFill>
              <a:latin typeface="Calibri"/>
              <a:ea typeface="Calibri"/>
              <a:cs typeface="Calibri"/>
              <a:sym typeface="Calibri"/>
            </a:endParaRPr>
          </a:p>
        </p:txBody>
      </p:sp>
      <p:sp>
        <p:nvSpPr>
          <p:cNvPr id="85" name="Google Shape;85;p7"/>
          <p:cNvSpPr txBox="1"/>
          <p:nvPr/>
        </p:nvSpPr>
        <p:spPr>
          <a:xfrm>
            <a:off x="8284464" y="265176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250"/>
              <a:buFont typeface="Arial"/>
              <a:buNone/>
            </a:pPr>
            <a:r>
              <a:rPr b="0" i="0" lang="en-US" sz="1250" u="none" cap="none" strike="noStrike">
                <a:solidFill>
                  <a:srgbClr val="6E6786"/>
                </a:solidFill>
                <a:latin typeface="Arial"/>
                <a:ea typeface="Arial"/>
                <a:cs typeface="Arial"/>
                <a:sym typeface="Arial"/>
              </a:rPr>
              <a:t>monthly active users</a:t>
            </a:r>
            <a:endParaRPr b="0" i="0" sz="1250" u="none" cap="none" strike="noStrike">
              <a:solidFill>
                <a:schemeClr val="dk1"/>
              </a:solidFill>
              <a:latin typeface="Calibri"/>
              <a:ea typeface="Calibri"/>
              <a:cs typeface="Calibri"/>
              <a:sym typeface="Calibri"/>
            </a:endParaRPr>
          </a:p>
        </p:txBody>
      </p:sp>
      <p:sp>
        <p:nvSpPr>
          <p:cNvPr id="86" name="Google Shape;86;p7"/>
          <p:cNvSpPr/>
          <p:nvPr/>
        </p:nvSpPr>
        <p:spPr>
          <a:xfrm>
            <a:off x="548640" y="3520440"/>
            <a:ext cx="3566160" cy="1920240"/>
          </a:xfrm>
          <a:prstGeom prst="roundRect">
            <a:avLst>
              <a:gd fmla="val 5714" name="adj"/>
            </a:avLst>
          </a:prstGeom>
          <a:solidFill>
            <a:srgbClr val="31007A"/>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7"/>
          <p:cNvSpPr txBox="1"/>
          <p:nvPr/>
        </p:nvSpPr>
        <p:spPr>
          <a:xfrm>
            <a:off x="822960" y="379476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$40B</a:t>
            </a:r>
            <a:endParaRPr b="0" i="0" sz="4800" u="none" cap="none" strike="noStrike">
              <a:solidFill>
                <a:schemeClr val="dk1"/>
              </a:solidFill>
              <a:latin typeface="Calibri"/>
              <a:ea typeface="Calibri"/>
              <a:cs typeface="Calibri"/>
              <a:sym typeface="Calibri"/>
            </a:endParaRPr>
          </a:p>
        </p:txBody>
      </p:sp>
      <p:sp>
        <p:nvSpPr>
          <p:cNvPr id="88" name="Google Shape;88;p7"/>
          <p:cNvSpPr txBox="1"/>
          <p:nvPr/>
        </p:nvSpPr>
        <p:spPr>
          <a:xfrm>
            <a:off x="822960" y="475488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EA0EB"/>
              </a:buClr>
              <a:buSzPts val="1250"/>
              <a:buFont typeface="Arial"/>
              <a:buNone/>
            </a:pPr>
            <a:r>
              <a:rPr b="0" i="0" lang="en-US" sz="1250" u="none" cap="none" strike="noStrike">
                <a:solidFill>
                  <a:srgbClr val="BEA0EB"/>
                </a:solidFill>
                <a:latin typeface="Arial"/>
                <a:ea typeface="Arial"/>
                <a:cs typeface="Arial"/>
                <a:sym typeface="Arial"/>
              </a:rPr>
              <a:t>lifetime volume</a:t>
            </a:r>
            <a:endParaRPr b="0" i="0" sz="1250" u="none" cap="none" strike="noStrike">
              <a:solidFill>
                <a:schemeClr val="dk1"/>
              </a:solidFill>
              <a:latin typeface="Calibri"/>
              <a:ea typeface="Calibri"/>
              <a:cs typeface="Calibri"/>
              <a:sym typeface="Calibri"/>
            </a:endParaRPr>
          </a:p>
        </p:txBody>
      </p:sp>
      <p:sp>
        <p:nvSpPr>
          <p:cNvPr id="89" name="Google Shape;89;p7"/>
          <p:cNvSpPr/>
          <p:nvPr/>
        </p:nvSpPr>
        <p:spPr>
          <a:xfrm>
            <a:off x="4279392" y="3520440"/>
            <a:ext cx="3566160" cy="1920240"/>
          </a:xfrm>
          <a:prstGeom prst="roundRect">
            <a:avLst>
              <a:gd fmla="val 571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7"/>
          <p:cNvSpPr txBox="1"/>
          <p:nvPr/>
        </p:nvSpPr>
        <p:spPr>
          <a:xfrm>
            <a:off x="4553712" y="379476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4800"/>
              <a:buFont typeface="Arial"/>
              <a:buNone/>
            </a:pPr>
            <a:r>
              <a:rPr b="1" i="0" lang="en-US" sz="4800" u="none" cap="none" strike="noStrike">
                <a:solidFill>
                  <a:srgbClr val="31007A"/>
                </a:solidFill>
                <a:latin typeface="Arial"/>
                <a:ea typeface="Arial"/>
                <a:cs typeface="Arial"/>
                <a:sym typeface="Arial"/>
              </a:rPr>
              <a:t>Top 10</a:t>
            </a:r>
            <a:endParaRPr b="0" i="0" sz="4800" u="none" cap="none" strike="noStrike">
              <a:solidFill>
                <a:schemeClr val="dk1"/>
              </a:solidFill>
              <a:latin typeface="Calibri"/>
              <a:ea typeface="Calibri"/>
              <a:cs typeface="Calibri"/>
              <a:sym typeface="Calibri"/>
            </a:endParaRPr>
          </a:p>
        </p:txBody>
      </p:sp>
      <p:sp>
        <p:nvSpPr>
          <p:cNvPr id="91" name="Google Shape;91;p7"/>
          <p:cNvSpPr txBox="1"/>
          <p:nvPr/>
        </p:nvSpPr>
        <p:spPr>
          <a:xfrm>
            <a:off x="4553712" y="475488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250"/>
              <a:buFont typeface="Arial"/>
              <a:buNone/>
            </a:pPr>
            <a:r>
              <a:rPr b="0" i="0" lang="en-US" sz="1250" u="none" cap="none" strike="noStrike">
                <a:solidFill>
                  <a:srgbClr val="6E6786"/>
                </a:solidFill>
                <a:latin typeface="Arial"/>
                <a:ea typeface="Arial"/>
                <a:cs typeface="Arial"/>
                <a:sym typeface="Arial"/>
              </a:rPr>
              <a:t>aggregators by swap volume, and climbing</a:t>
            </a:r>
            <a:endParaRPr b="0" i="0" sz="1250" u="none" cap="none" strike="noStrike">
              <a:solidFill>
                <a:schemeClr val="dk1"/>
              </a:solidFill>
              <a:latin typeface="Calibri"/>
              <a:ea typeface="Calibri"/>
              <a:cs typeface="Calibri"/>
              <a:sym typeface="Calibri"/>
            </a:endParaRPr>
          </a:p>
        </p:txBody>
      </p:sp>
      <p:sp>
        <p:nvSpPr>
          <p:cNvPr id="92" name="Google Shape;92;p7"/>
          <p:cNvSpPr/>
          <p:nvPr/>
        </p:nvSpPr>
        <p:spPr>
          <a:xfrm>
            <a:off x="8010144" y="3520440"/>
            <a:ext cx="3566160" cy="1920240"/>
          </a:xfrm>
          <a:prstGeom prst="roundRect">
            <a:avLst>
              <a:gd fmla="val 571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7"/>
          <p:cNvSpPr txBox="1"/>
          <p:nvPr/>
        </p:nvSpPr>
        <p:spPr>
          <a:xfrm>
            <a:off x="8284464" y="379476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4800"/>
              <a:buFont typeface="Arial"/>
              <a:buNone/>
            </a:pPr>
            <a:r>
              <a:rPr b="1" i="0" lang="en-US" sz="4800" u="none" cap="none" strike="noStrike">
                <a:solidFill>
                  <a:srgbClr val="31007A"/>
                </a:solidFill>
                <a:latin typeface="Arial"/>
                <a:ea typeface="Arial"/>
                <a:cs typeface="Arial"/>
                <a:sym typeface="Arial"/>
              </a:rPr>
              <a:t>45%</a:t>
            </a:r>
            <a:endParaRPr b="0" i="0" sz="4800" u="none" cap="none" strike="noStrike">
              <a:solidFill>
                <a:schemeClr val="dk1"/>
              </a:solidFill>
              <a:latin typeface="Calibri"/>
              <a:ea typeface="Calibri"/>
              <a:cs typeface="Calibri"/>
              <a:sym typeface="Calibri"/>
            </a:endParaRPr>
          </a:p>
        </p:txBody>
      </p:sp>
      <p:sp>
        <p:nvSpPr>
          <p:cNvPr id="94" name="Google Shape;94;p7"/>
          <p:cNvSpPr txBox="1"/>
          <p:nvPr/>
        </p:nvSpPr>
        <p:spPr>
          <a:xfrm>
            <a:off x="8284464" y="475488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250"/>
              <a:buFont typeface="Arial"/>
              <a:buNone/>
            </a:pPr>
            <a:r>
              <a:rPr b="0" i="0" lang="en-US" sz="1250" u="none" cap="none" strike="noStrike">
                <a:solidFill>
                  <a:srgbClr val="6E6786"/>
                </a:solidFill>
                <a:latin typeface="Arial"/>
                <a:ea typeface="Arial"/>
                <a:cs typeface="Arial"/>
                <a:sym typeface="Arial"/>
              </a:rPr>
              <a:t>of active addresses trade over $1K, $10K and $100K in size. The go-to app for whales.</a:t>
            </a:r>
            <a:endParaRPr b="0" i="0" sz="1250" u="none" cap="none" strike="noStrike">
              <a:solidFill>
                <a:schemeClr val="dk1"/>
              </a:solidFill>
              <a:latin typeface="Calibri"/>
              <a:ea typeface="Calibri"/>
              <a:cs typeface="Calibri"/>
              <a:sym typeface="Calibri"/>
            </a:endParaRPr>
          </a:p>
        </p:txBody>
      </p:sp>
      <p:sp>
        <p:nvSpPr>
          <p:cNvPr id="95" name="Google Shape;95;p7"/>
          <p:cNvSpPr txBox="1"/>
          <p:nvPr/>
        </p:nvSpPr>
        <p:spPr>
          <a:xfrm>
            <a:off x="548640" y="5715000"/>
            <a:ext cx="11091672"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00"/>
              <a:buFont typeface="Arial"/>
              <a:buNone/>
            </a:pPr>
            <a:r>
              <a:rPr b="0" i="0" lang="en-US" sz="1400" u="none" cap="none" strike="noStrike">
                <a:solidFill>
                  <a:srgbClr val="3A3350"/>
                </a:solidFill>
                <a:latin typeface="Arial"/>
                <a:ea typeface="Arial"/>
                <a:cs typeface="Arial"/>
                <a:sym typeface="Arial"/>
              </a:rPr>
              <a:t>Proven distribution. A market leader in bridging, with growing volume and share in swaps.</a:t>
            </a:r>
            <a:endParaRPr b="0" i="0" sz="1400" u="none" cap="none" strike="noStrike">
              <a:solidFill>
                <a:schemeClr val="dk1"/>
              </a:solidFill>
              <a:latin typeface="Calibri"/>
              <a:ea typeface="Calibri"/>
              <a:cs typeface="Calibri"/>
              <a:sym typeface="Calibri"/>
            </a:endParaRPr>
          </a:p>
        </p:txBody>
      </p:sp>
      <p:sp>
        <p:nvSpPr>
          <p:cNvPr id="96" name="Google Shape;96;p7"/>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101" name="Shape 101"/>
        <p:cNvGrpSpPr/>
        <p:nvPr/>
      </p:nvGrpSpPr>
      <p:grpSpPr>
        <a:xfrm>
          <a:off x="0" y="0"/>
          <a:ext cx="0" cy="0"/>
          <a:chOff x="0" y="0"/>
          <a:chExt cx="0" cy="0"/>
        </a:xfrm>
      </p:grpSpPr>
      <p:sp>
        <p:nvSpPr>
          <p:cNvPr id="102" name="Google Shape;102;p8"/>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One app. Every product. Every asset.</a:t>
            </a:r>
            <a:endParaRPr b="0" i="0" sz="3000" u="none" cap="none" strike="noStrike">
              <a:solidFill>
                <a:schemeClr val="dk1"/>
              </a:solidFill>
              <a:latin typeface="Calibri"/>
              <a:ea typeface="Calibri"/>
              <a:cs typeface="Calibri"/>
              <a:sym typeface="Calibri"/>
            </a:endParaRPr>
          </a:p>
        </p:txBody>
      </p:sp>
      <p:sp>
        <p:nvSpPr>
          <p:cNvPr id="103" name="Google Shape;103;p8"/>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104" name="Google Shape;104;p8"/>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5</a:t>
            </a:r>
            <a:endParaRPr b="0" i="0" sz="850" u="none" cap="none" strike="noStrike">
              <a:solidFill>
                <a:schemeClr val="dk1"/>
              </a:solidFill>
              <a:latin typeface="Calibri"/>
              <a:ea typeface="Calibri"/>
              <a:cs typeface="Calibri"/>
              <a:sym typeface="Calibri"/>
            </a:endParaRPr>
          </a:p>
        </p:txBody>
      </p:sp>
      <p:sp>
        <p:nvSpPr>
          <p:cNvPr id="105" name="Google Shape;105;p8"/>
          <p:cNvSpPr/>
          <p:nvPr/>
        </p:nvSpPr>
        <p:spPr>
          <a:xfrm>
            <a:off x="548640" y="1417320"/>
            <a:ext cx="5394960" cy="4297680"/>
          </a:xfrm>
          <a:prstGeom prst="roundRect">
            <a:avLst>
              <a:gd fmla="val 2553"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8"/>
          <p:cNvSpPr txBox="1"/>
          <p:nvPr/>
        </p:nvSpPr>
        <p:spPr>
          <a:xfrm>
            <a:off x="822960" y="1600200"/>
            <a:ext cx="484632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400"/>
              <a:buFont typeface="Arial"/>
              <a:buNone/>
            </a:pPr>
            <a:r>
              <a:rPr b="1" i="0" lang="en-US" sz="1400" u="none" cap="none" strike="noStrike">
                <a:solidFill>
                  <a:srgbClr val="8700B8"/>
                </a:solidFill>
                <a:latin typeface="Arial"/>
                <a:ea typeface="Arial"/>
                <a:cs typeface="Arial"/>
                <a:sym typeface="Arial"/>
              </a:rPr>
              <a:t>Every product</a:t>
            </a:r>
            <a:endParaRPr b="0" i="0" sz="1400" u="none" cap="none" strike="noStrike">
              <a:solidFill>
                <a:schemeClr val="dk1"/>
              </a:solidFill>
              <a:latin typeface="Calibri"/>
              <a:ea typeface="Calibri"/>
              <a:cs typeface="Calibri"/>
              <a:sym typeface="Calibri"/>
            </a:endParaRPr>
          </a:p>
        </p:txBody>
      </p:sp>
      <p:sp>
        <p:nvSpPr>
          <p:cNvPr id="107" name="Google Shape;107;p8"/>
          <p:cNvSpPr txBox="1"/>
          <p:nvPr/>
        </p:nvSpPr>
        <p:spPr>
          <a:xfrm>
            <a:off x="822960" y="2011680"/>
            <a:ext cx="48463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2600"/>
              <a:buFont typeface="Arial"/>
              <a:buNone/>
            </a:pPr>
            <a:r>
              <a:rPr b="1" i="0" lang="en-US" sz="2600" u="none" cap="none" strike="noStrike">
                <a:solidFill>
                  <a:srgbClr val="31007A"/>
                </a:solidFill>
                <a:latin typeface="Arial"/>
                <a:ea typeface="Arial"/>
                <a:cs typeface="Arial"/>
                <a:sym typeface="Arial"/>
              </a:rPr>
              <a:t>Swap · Bridge · Earn · Perps</a:t>
            </a:r>
            <a:endParaRPr b="0" i="0" sz="2600" u="none" cap="none" strike="noStrike">
              <a:solidFill>
                <a:schemeClr val="dk1"/>
              </a:solidFill>
              <a:latin typeface="Calibri"/>
              <a:ea typeface="Calibri"/>
              <a:cs typeface="Calibri"/>
              <a:sym typeface="Calibri"/>
            </a:endParaRPr>
          </a:p>
        </p:txBody>
      </p:sp>
      <p:sp>
        <p:nvSpPr>
          <p:cNvPr id="108" name="Google Shape;108;p8"/>
          <p:cNvSpPr txBox="1"/>
          <p:nvPr/>
        </p:nvSpPr>
        <p:spPr>
          <a:xfrm>
            <a:off x="822960" y="3200400"/>
            <a:ext cx="484632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400"/>
              <a:buFont typeface="Arial"/>
              <a:buNone/>
            </a:pPr>
            <a:r>
              <a:rPr b="1" i="0" lang="en-US" sz="1400" u="none" cap="none" strike="noStrike">
                <a:solidFill>
                  <a:srgbClr val="8700B8"/>
                </a:solidFill>
                <a:latin typeface="Arial"/>
                <a:ea typeface="Arial"/>
                <a:cs typeface="Arial"/>
                <a:sym typeface="Arial"/>
              </a:rPr>
              <a:t>Every asset</a:t>
            </a:r>
            <a:endParaRPr b="0" i="0" sz="1400" u="none" cap="none" strike="noStrike">
              <a:solidFill>
                <a:schemeClr val="dk1"/>
              </a:solidFill>
              <a:latin typeface="Calibri"/>
              <a:ea typeface="Calibri"/>
              <a:cs typeface="Calibri"/>
              <a:sym typeface="Calibri"/>
            </a:endParaRPr>
          </a:p>
        </p:txBody>
      </p:sp>
      <p:sp>
        <p:nvSpPr>
          <p:cNvPr id="109" name="Google Shape;109;p8"/>
          <p:cNvSpPr txBox="1"/>
          <p:nvPr/>
        </p:nvSpPr>
        <p:spPr>
          <a:xfrm>
            <a:off x="822960" y="3611880"/>
            <a:ext cx="4846320"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2200"/>
              <a:buFont typeface="Arial"/>
              <a:buNone/>
            </a:pPr>
            <a:r>
              <a:rPr b="1" i="0" lang="en-US" sz="2200" u="none" cap="none" strike="noStrike">
                <a:solidFill>
                  <a:srgbClr val="31007A"/>
                </a:solidFill>
                <a:latin typeface="Arial"/>
                <a:ea typeface="Arial"/>
                <a:cs typeface="Arial"/>
                <a:sym typeface="Arial"/>
              </a:rPr>
              <a:t>Majors · Altcoins · Memecoins · Tokenized stocks · RWAs</a:t>
            </a:r>
            <a:endParaRPr b="0" i="0" sz="2200" u="none" cap="none" strike="noStrike">
              <a:solidFill>
                <a:schemeClr val="dk1"/>
              </a:solidFill>
              <a:latin typeface="Calibri"/>
              <a:ea typeface="Calibri"/>
              <a:cs typeface="Calibri"/>
              <a:sym typeface="Calibri"/>
            </a:endParaRPr>
          </a:p>
        </p:txBody>
      </p:sp>
      <p:sp>
        <p:nvSpPr>
          <p:cNvPr id="110" name="Google Shape;110;p8"/>
          <p:cNvSpPr/>
          <p:nvPr/>
        </p:nvSpPr>
        <p:spPr>
          <a:xfrm>
            <a:off x="6126480" y="1417320"/>
            <a:ext cx="5486400" cy="4297680"/>
          </a:xfrm>
          <a:prstGeom prst="roundRect">
            <a:avLst>
              <a:gd fmla="val 2553"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8"/>
          <p:cNvSpPr txBox="1"/>
          <p:nvPr/>
        </p:nvSpPr>
        <p:spPr>
          <a:xfrm>
            <a:off x="6400800" y="1600200"/>
            <a:ext cx="493776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500"/>
              <a:buFont typeface="Arial"/>
              <a:buNone/>
            </a:pPr>
            <a:r>
              <a:rPr b="1" i="0" lang="en-US" sz="1500" u="none" cap="none" strike="noStrike">
                <a:solidFill>
                  <a:srgbClr val="31007A"/>
                </a:solidFill>
                <a:latin typeface="Arial"/>
                <a:ea typeface="Arial"/>
                <a:cs typeface="Arial"/>
                <a:sym typeface="Arial"/>
              </a:rPr>
              <a:t>Asset-centric, not chain-centric</a:t>
            </a:r>
            <a:endParaRPr b="0" i="0" sz="1500" u="none" cap="none" strike="noStrike">
              <a:solidFill>
                <a:schemeClr val="dk1"/>
              </a:solidFill>
              <a:latin typeface="Calibri"/>
              <a:ea typeface="Calibri"/>
              <a:cs typeface="Calibri"/>
              <a:sym typeface="Calibri"/>
            </a:endParaRPr>
          </a:p>
        </p:txBody>
      </p:sp>
      <p:sp>
        <p:nvSpPr>
          <p:cNvPr id="112" name="Google Shape;112;p8"/>
          <p:cNvSpPr txBox="1"/>
          <p:nvPr/>
        </p:nvSpPr>
        <p:spPr>
          <a:xfrm>
            <a:off x="6400800" y="2057400"/>
            <a:ext cx="4937760" cy="3474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50"/>
              <a:buFont typeface="Arial"/>
              <a:buNone/>
            </a:pPr>
            <a:r>
              <a:rPr b="0" i="0" lang="en-US" sz="1450" u="none" cap="none" strike="noStrike">
                <a:solidFill>
                  <a:srgbClr val="31007A"/>
                </a:solidFill>
                <a:latin typeface="Arial"/>
                <a:ea typeface="Arial"/>
                <a:cs typeface="Arial"/>
                <a:sym typeface="Arial"/>
              </a:rPr>
              <a:t>You pick the asset. Jumper handles the chain, the route and the venue. Blockchain complexity disappears behind one interface.</a:t>
            </a:r>
            <a:endParaRPr b="0" i="0" sz="1450" u="none" cap="none" strike="noStrike">
              <a:solidFill>
                <a:srgbClr val="31007A"/>
              </a:solidFill>
              <a:latin typeface="Calibri"/>
              <a:ea typeface="Calibri"/>
              <a:cs typeface="Calibri"/>
              <a:sym typeface="Calibri"/>
            </a:endParaRPr>
          </a:p>
          <a:p>
            <a:pPr indent="0" lvl="0" marL="0" marR="0" rtl="0" algn="l">
              <a:spcBef>
                <a:spcPts val="0"/>
              </a:spcBef>
              <a:spcAft>
                <a:spcPts val="0"/>
              </a:spcAft>
              <a:buClr>
                <a:schemeClr val="dk1"/>
              </a:buClr>
              <a:buSzPts val="1450"/>
              <a:buFont typeface="Calibri"/>
              <a:buNone/>
            </a:pPr>
            <a:r>
              <a:t/>
            </a:r>
            <a:endParaRPr b="0" i="0" sz="1450" u="none" cap="none" strike="noStrike">
              <a:solidFill>
                <a:srgbClr val="31007A"/>
              </a:solidFill>
              <a:latin typeface="Calibri"/>
              <a:ea typeface="Calibri"/>
              <a:cs typeface="Calibri"/>
              <a:sym typeface="Calibri"/>
            </a:endParaRPr>
          </a:p>
          <a:p>
            <a:pPr indent="0" lvl="0" marL="0" marR="0" rtl="0" algn="l">
              <a:spcBef>
                <a:spcPts val="0"/>
              </a:spcBef>
              <a:spcAft>
                <a:spcPts val="0"/>
              </a:spcAft>
              <a:buClr>
                <a:srgbClr val="3A3350"/>
              </a:buClr>
              <a:buSzPts val="1450"/>
              <a:buFont typeface="Arial"/>
              <a:buNone/>
            </a:pPr>
            <a:r>
              <a:rPr b="0" i="0" lang="en-US" sz="1450" u="none" cap="none" strike="noStrike">
                <a:solidFill>
                  <a:srgbClr val="31007A"/>
                </a:solidFill>
                <a:latin typeface="Arial"/>
                <a:ea typeface="Arial"/>
                <a:cs typeface="Arial"/>
                <a:sym typeface="Arial"/>
              </a:rPr>
              <a:t>Built on LI.FI, the routing layer that 1,400 products use today, so Jumper reaches every chain and every venue from day one.</a:t>
            </a:r>
            <a:endParaRPr b="0" i="0" sz="1450" u="none" cap="none" strike="noStrike">
              <a:solidFill>
                <a:srgbClr val="31007A"/>
              </a:solidFill>
              <a:latin typeface="Calibri"/>
              <a:ea typeface="Calibri"/>
              <a:cs typeface="Calibri"/>
              <a:sym typeface="Calibri"/>
            </a:endParaRPr>
          </a:p>
        </p:txBody>
      </p:sp>
      <p:sp>
        <p:nvSpPr>
          <p:cNvPr id="113" name="Google Shape;113;p8"/>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rPr>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118" name="Shape 118"/>
        <p:cNvGrpSpPr/>
        <p:nvPr/>
      </p:nvGrpSpPr>
      <p:grpSpPr>
        <a:xfrm>
          <a:off x="0" y="0"/>
          <a:ext cx="0" cy="0"/>
          <a:chOff x="0" y="0"/>
          <a:chExt cx="0" cy="0"/>
        </a:xfrm>
      </p:grpSpPr>
      <p:sp>
        <p:nvSpPr>
          <p:cNvPr id="119" name="Google Shape;119;p9"/>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Every new product is a new volume and revenue line</a:t>
            </a:r>
            <a:endParaRPr b="0" i="0" sz="3000" u="none" cap="none" strike="noStrike">
              <a:solidFill>
                <a:schemeClr val="dk1"/>
              </a:solidFill>
              <a:latin typeface="Calibri"/>
              <a:ea typeface="Calibri"/>
              <a:cs typeface="Calibri"/>
              <a:sym typeface="Calibri"/>
            </a:endParaRPr>
          </a:p>
        </p:txBody>
      </p:sp>
      <p:sp>
        <p:nvSpPr>
          <p:cNvPr id="120" name="Google Shape;120;p9"/>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121" name="Google Shape;121;p9"/>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6</a:t>
            </a:r>
            <a:endParaRPr b="0" i="0" sz="850" u="none" cap="none" strike="noStrike">
              <a:solidFill>
                <a:schemeClr val="dk1"/>
              </a:solidFill>
              <a:latin typeface="Calibri"/>
              <a:ea typeface="Calibri"/>
              <a:cs typeface="Calibri"/>
              <a:sym typeface="Calibri"/>
            </a:endParaRPr>
          </a:p>
        </p:txBody>
      </p:sp>
      <p:sp>
        <p:nvSpPr>
          <p:cNvPr id="122" name="Google Shape;122;p9"/>
          <p:cNvSpPr/>
          <p:nvPr/>
        </p:nvSpPr>
        <p:spPr>
          <a:xfrm>
            <a:off x="548640" y="1417320"/>
            <a:ext cx="3566160" cy="3566160"/>
          </a:xfrm>
          <a:prstGeom prst="roundRect">
            <a:avLst>
              <a:gd fmla="val 3077"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9"/>
          <p:cNvSpPr txBox="1"/>
          <p:nvPr/>
        </p:nvSpPr>
        <p:spPr>
          <a:xfrm>
            <a:off x="822960" y="1600200"/>
            <a:ext cx="3017520" cy="320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100"/>
              <a:buFont typeface="Arial"/>
              <a:buNone/>
            </a:pPr>
            <a:r>
              <a:rPr b="1" i="0" lang="en-US" sz="1100" u="none" cap="none" strike="noStrike">
                <a:solidFill>
                  <a:srgbClr val="8700B8"/>
                </a:solidFill>
                <a:latin typeface="Arial"/>
                <a:ea typeface="Arial"/>
                <a:cs typeface="Arial"/>
                <a:sym typeface="Arial"/>
              </a:rPr>
              <a:t>Launched</a:t>
            </a:r>
            <a:endParaRPr b="0" i="0" sz="1100" u="none" cap="none" strike="noStrike">
              <a:solidFill>
                <a:schemeClr val="dk1"/>
              </a:solidFill>
              <a:latin typeface="Calibri"/>
              <a:ea typeface="Calibri"/>
              <a:cs typeface="Calibri"/>
              <a:sym typeface="Calibri"/>
            </a:endParaRPr>
          </a:p>
        </p:txBody>
      </p:sp>
      <p:sp>
        <p:nvSpPr>
          <p:cNvPr id="124" name="Google Shape;124;p9"/>
          <p:cNvSpPr txBox="1"/>
          <p:nvPr/>
        </p:nvSpPr>
        <p:spPr>
          <a:xfrm>
            <a:off x="822960" y="1920240"/>
            <a:ext cx="301752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2200"/>
              <a:buFont typeface="Arial"/>
              <a:buNone/>
            </a:pPr>
            <a:r>
              <a:rPr b="1" i="0" lang="en-US" sz="2200" u="none" cap="none" strike="noStrike">
                <a:solidFill>
                  <a:srgbClr val="31007A"/>
                </a:solidFill>
                <a:latin typeface="Arial"/>
                <a:ea typeface="Arial"/>
                <a:cs typeface="Arial"/>
                <a:sym typeface="Arial"/>
              </a:rPr>
              <a:t>Jumper Advanced</a:t>
            </a:r>
            <a:endParaRPr b="0" i="0" sz="2200" u="none" cap="none" strike="noStrike">
              <a:solidFill>
                <a:schemeClr val="dk1"/>
              </a:solidFill>
              <a:latin typeface="Calibri"/>
              <a:ea typeface="Calibri"/>
              <a:cs typeface="Calibri"/>
              <a:sym typeface="Calibri"/>
            </a:endParaRPr>
          </a:p>
        </p:txBody>
      </p:sp>
      <p:sp>
        <p:nvSpPr>
          <p:cNvPr id="125" name="Google Shape;125;p9"/>
          <p:cNvSpPr txBox="1"/>
          <p:nvPr/>
        </p:nvSpPr>
        <p:spPr>
          <a:xfrm>
            <a:off x="822960" y="2560320"/>
            <a:ext cx="3017520" cy="1097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00"/>
              <a:buFont typeface="Arial"/>
              <a:buNone/>
            </a:pPr>
            <a:r>
              <a:rPr b="0" i="0" lang="en-US" sz="1400" u="none" cap="none" strike="noStrike">
                <a:solidFill>
                  <a:srgbClr val="3A3350"/>
                </a:solidFill>
                <a:latin typeface="Arial"/>
                <a:ea typeface="Arial"/>
                <a:cs typeface="Arial"/>
                <a:sym typeface="Arial"/>
              </a:rPr>
              <a:t>Better execution and tools for sophisticated traders: limit orders, TWAP, DCA.</a:t>
            </a:r>
            <a:endParaRPr b="0" i="0" sz="1400" u="none" cap="none" strike="noStrike">
              <a:solidFill>
                <a:schemeClr val="dk1"/>
              </a:solidFill>
              <a:latin typeface="Calibri"/>
              <a:ea typeface="Calibri"/>
              <a:cs typeface="Calibri"/>
              <a:sym typeface="Calibri"/>
            </a:endParaRPr>
          </a:p>
        </p:txBody>
      </p:sp>
      <p:sp>
        <p:nvSpPr>
          <p:cNvPr id="126" name="Google Shape;126;p9"/>
          <p:cNvSpPr txBox="1"/>
          <p:nvPr/>
        </p:nvSpPr>
        <p:spPr>
          <a:xfrm>
            <a:off x="822960" y="393192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300"/>
              <a:buFont typeface="Arial"/>
              <a:buNone/>
            </a:pPr>
            <a:r>
              <a:rPr b="0" i="1" lang="en-US" sz="1300" u="none" cap="none" strike="noStrike">
                <a:solidFill>
                  <a:srgbClr val="6E6786"/>
                </a:solidFill>
                <a:latin typeface="Arial"/>
                <a:ea typeface="Arial"/>
                <a:cs typeface="Arial"/>
                <a:sym typeface="Arial"/>
              </a:rPr>
              <a:t>100x potential volume and value capture</a:t>
            </a:r>
            <a:endParaRPr b="0" i="0" sz="1300" u="none" cap="none" strike="noStrike">
              <a:solidFill>
                <a:schemeClr val="dk1"/>
              </a:solidFill>
              <a:latin typeface="Calibri"/>
              <a:ea typeface="Calibri"/>
              <a:cs typeface="Calibri"/>
              <a:sym typeface="Calibri"/>
            </a:endParaRPr>
          </a:p>
        </p:txBody>
      </p:sp>
      <p:sp>
        <p:nvSpPr>
          <p:cNvPr id="127" name="Google Shape;127;p9"/>
          <p:cNvSpPr/>
          <p:nvPr/>
        </p:nvSpPr>
        <p:spPr>
          <a:xfrm>
            <a:off x="4279392" y="1417320"/>
            <a:ext cx="3566160" cy="3566160"/>
          </a:xfrm>
          <a:prstGeom prst="roundRect">
            <a:avLst>
              <a:gd fmla="val 3077"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9"/>
          <p:cNvSpPr txBox="1"/>
          <p:nvPr/>
        </p:nvSpPr>
        <p:spPr>
          <a:xfrm>
            <a:off x="4553712" y="1600200"/>
            <a:ext cx="3017520" cy="320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100"/>
              <a:buFont typeface="Arial"/>
              <a:buNone/>
            </a:pPr>
            <a:r>
              <a:rPr b="1" i="0" lang="en-US" sz="1100" u="none" cap="none" strike="noStrike">
                <a:solidFill>
                  <a:srgbClr val="8700B8"/>
                </a:solidFill>
                <a:latin typeface="Arial"/>
                <a:ea typeface="Arial"/>
                <a:cs typeface="Arial"/>
                <a:sym typeface="Arial"/>
              </a:rPr>
              <a:t>Launched</a:t>
            </a:r>
            <a:endParaRPr b="0" i="0" sz="1100" u="none" cap="none" strike="noStrike">
              <a:solidFill>
                <a:schemeClr val="dk1"/>
              </a:solidFill>
              <a:latin typeface="Calibri"/>
              <a:ea typeface="Calibri"/>
              <a:cs typeface="Calibri"/>
              <a:sym typeface="Calibri"/>
            </a:endParaRPr>
          </a:p>
        </p:txBody>
      </p:sp>
      <p:sp>
        <p:nvSpPr>
          <p:cNvPr id="129" name="Google Shape;129;p9"/>
          <p:cNvSpPr txBox="1"/>
          <p:nvPr/>
        </p:nvSpPr>
        <p:spPr>
          <a:xfrm>
            <a:off x="4553712" y="1920240"/>
            <a:ext cx="301752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2200"/>
              <a:buFont typeface="Arial"/>
              <a:buNone/>
            </a:pPr>
            <a:r>
              <a:rPr b="1" i="0" lang="en-US" sz="2200" u="none" cap="none" strike="noStrike">
                <a:solidFill>
                  <a:srgbClr val="31007A"/>
                </a:solidFill>
                <a:latin typeface="Arial"/>
                <a:ea typeface="Arial"/>
                <a:cs typeface="Arial"/>
                <a:sym typeface="Arial"/>
              </a:rPr>
              <a:t>Jumper RWA</a:t>
            </a:r>
            <a:endParaRPr b="0" i="0" sz="2200" u="none" cap="none" strike="noStrike">
              <a:solidFill>
                <a:schemeClr val="dk1"/>
              </a:solidFill>
              <a:latin typeface="Calibri"/>
              <a:ea typeface="Calibri"/>
              <a:cs typeface="Calibri"/>
              <a:sym typeface="Calibri"/>
            </a:endParaRPr>
          </a:p>
        </p:txBody>
      </p:sp>
      <p:sp>
        <p:nvSpPr>
          <p:cNvPr id="130" name="Google Shape;130;p9"/>
          <p:cNvSpPr txBox="1"/>
          <p:nvPr/>
        </p:nvSpPr>
        <p:spPr>
          <a:xfrm>
            <a:off x="4553712" y="2560320"/>
            <a:ext cx="3017520" cy="1097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00"/>
              <a:buFont typeface="Arial"/>
              <a:buNone/>
            </a:pPr>
            <a:r>
              <a:rPr b="0" i="0" lang="en-US" sz="1400" u="none" cap="none" strike="noStrike">
                <a:solidFill>
                  <a:srgbClr val="3A3350"/>
                </a:solidFill>
                <a:latin typeface="Arial"/>
                <a:ea typeface="Arial"/>
                <a:cs typeface="Arial"/>
                <a:sym typeface="Arial"/>
              </a:rPr>
              <a:t>Trading interface for tokenized stocks and other RWAs.</a:t>
            </a:r>
            <a:endParaRPr b="0" i="0" sz="1400" u="none" cap="none" strike="noStrike">
              <a:solidFill>
                <a:schemeClr val="dk1"/>
              </a:solidFill>
              <a:latin typeface="Calibri"/>
              <a:ea typeface="Calibri"/>
              <a:cs typeface="Calibri"/>
              <a:sym typeface="Calibri"/>
            </a:endParaRPr>
          </a:p>
        </p:txBody>
      </p:sp>
      <p:sp>
        <p:nvSpPr>
          <p:cNvPr id="131" name="Google Shape;131;p9"/>
          <p:cNvSpPr txBox="1"/>
          <p:nvPr/>
        </p:nvSpPr>
        <p:spPr>
          <a:xfrm>
            <a:off x="4553712" y="393192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300"/>
              <a:buFont typeface="Arial"/>
              <a:buNone/>
            </a:pPr>
            <a:r>
              <a:rPr b="0" i="1" lang="en-US" sz="1300" u="none" cap="none" strike="noStrike">
                <a:solidFill>
                  <a:srgbClr val="6E6786"/>
                </a:solidFill>
                <a:latin typeface="Arial"/>
                <a:ea typeface="Arial"/>
                <a:cs typeface="Arial"/>
                <a:sym typeface="Arial"/>
              </a:rPr>
              <a:t>A category expected to grow 1000x in the coming years</a:t>
            </a:r>
            <a:endParaRPr b="0" i="0" sz="1300" u="none" cap="none" strike="noStrike">
              <a:solidFill>
                <a:schemeClr val="dk1"/>
              </a:solidFill>
              <a:latin typeface="Calibri"/>
              <a:ea typeface="Calibri"/>
              <a:cs typeface="Calibri"/>
              <a:sym typeface="Calibri"/>
            </a:endParaRPr>
          </a:p>
        </p:txBody>
      </p:sp>
      <p:sp>
        <p:nvSpPr>
          <p:cNvPr id="132" name="Google Shape;132;p9"/>
          <p:cNvSpPr/>
          <p:nvPr/>
        </p:nvSpPr>
        <p:spPr>
          <a:xfrm>
            <a:off x="8010144" y="1417320"/>
            <a:ext cx="3566160" cy="3566160"/>
          </a:xfrm>
          <a:prstGeom prst="roundRect">
            <a:avLst>
              <a:gd fmla="val 3077" name="adj"/>
            </a:avLst>
          </a:prstGeom>
          <a:solidFill>
            <a:srgbClr val="31007A"/>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9"/>
          <p:cNvSpPr txBox="1"/>
          <p:nvPr/>
        </p:nvSpPr>
        <p:spPr>
          <a:xfrm>
            <a:off x="8284464" y="1600200"/>
            <a:ext cx="3017520" cy="320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5CFF"/>
              </a:buClr>
              <a:buSzPts val="1100"/>
              <a:buFont typeface="Arial"/>
              <a:buNone/>
            </a:pPr>
            <a:r>
              <a:rPr b="1" i="0" lang="en-US" sz="1100" u="none" cap="none" strike="noStrike">
                <a:solidFill>
                  <a:srgbClr val="D35CFF"/>
                </a:solidFill>
                <a:latin typeface="Arial"/>
                <a:ea typeface="Arial"/>
                <a:cs typeface="Arial"/>
                <a:sym typeface="Arial"/>
              </a:rPr>
              <a:t>Launching</a:t>
            </a:r>
            <a:endParaRPr b="0" i="0" sz="1100" u="none" cap="none" strike="noStrike">
              <a:solidFill>
                <a:schemeClr val="dk1"/>
              </a:solidFill>
              <a:latin typeface="Calibri"/>
              <a:ea typeface="Calibri"/>
              <a:cs typeface="Calibri"/>
              <a:sym typeface="Calibri"/>
            </a:endParaRPr>
          </a:p>
        </p:txBody>
      </p:sp>
      <p:sp>
        <p:nvSpPr>
          <p:cNvPr id="134" name="Google Shape;134;p9"/>
          <p:cNvSpPr txBox="1"/>
          <p:nvPr/>
        </p:nvSpPr>
        <p:spPr>
          <a:xfrm>
            <a:off x="8284464" y="1920240"/>
            <a:ext cx="301752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Jumper Perps</a:t>
            </a:r>
            <a:endParaRPr b="0" i="0" sz="2200" u="none" cap="none" strike="noStrike">
              <a:solidFill>
                <a:schemeClr val="dk1"/>
              </a:solidFill>
              <a:latin typeface="Calibri"/>
              <a:ea typeface="Calibri"/>
              <a:cs typeface="Calibri"/>
              <a:sym typeface="Calibri"/>
            </a:endParaRPr>
          </a:p>
        </p:txBody>
      </p:sp>
      <p:sp>
        <p:nvSpPr>
          <p:cNvPr id="135" name="Google Shape;135;p9"/>
          <p:cNvSpPr txBox="1"/>
          <p:nvPr/>
        </p:nvSpPr>
        <p:spPr>
          <a:xfrm>
            <a:off x="8284464" y="2560320"/>
            <a:ext cx="3017520" cy="1097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Aggregation of perps trading venues.</a:t>
            </a:r>
            <a:endParaRPr b="0" i="0" sz="1400" u="none" cap="none" strike="noStrike">
              <a:solidFill>
                <a:schemeClr val="dk1"/>
              </a:solidFill>
              <a:latin typeface="Calibri"/>
              <a:ea typeface="Calibri"/>
              <a:cs typeface="Calibri"/>
              <a:sym typeface="Calibri"/>
            </a:endParaRPr>
          </a:p>
        </p:txBody>
      </p:sp>
      <p:sp>
        <p:nvSpPr>
          <p:cNvPr id="136" name="Google Shape;136;p9"/>
          <p:cNvSpPr txBox="1"/>
          <p:nvPr/>
        </p:nvSpPr>
        <p:spPr>
          <a:xfrm>
            <a:off x="8284464" y="3931920"/>
            <a:ext cx="30175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EA0EB"/>
              </a:buClr>
              <a:buSzPts val="1300"/>
              <a:buFont typeface="Arial"/>
              <a:buNone/>
            </a:pPr>
            <a:r>
              <a:rPr b="0" i="1" lang="en-US" sz="1300" u="none" cap="none" strike="noStrike">
                <a:solidFill>
                  <a:srgbClr val="BEA0EB"/>
                </a:solidFill>
                <a:latin typeface="Arial"/>
                <a:ea typeface="Arial"/>
                <a:cs typeface="Arial"/>
                <a:sym typeface="Arial"/>
              </a:rPr>
              <a:t>With JUMP token and USD incentives with Ondo</a:t>
            </a:r>
            <a:endParaRPr b="0" i="0" sz="1300" u="none" cap="none" strike="noStrike">
              <a:solidFill>
                <a:schemeClr val="dk1"/>
              </a:solidFill>
              <a:latin typeface="Calibri"/>
              <a:ea typeface="Calibri"/>
              <a:cs typeface="Calibri"/>
              <a:sym typeface="Calibri"/>
            </a:endParaRPr>
          </a:p>
        </p:txBody>
      </p:sp>
      <p:sp>
        <p:nvSpPr>
          <p:cNvPr id="137" name="Google Shape;137;p9"/>
          <p:cNvSpPr txBox="1"/>
          <p:nvPr/>
        </p:nvSpPr>
        <p:spPr>
          <a:xfrm>
            <a:off x="548640" y="5257800"/>
            <a:ext cx="11091672"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00"/>
              <a:buFont typeface="Arial"/>
              <a:buNone/>
            </a:pPr>
            <a:r>
              <a:rPr b="0" i="0" lang="en-US" sz="1400" u="none" cap="none" strike="noStrike">
                <a:solidFill>
                  <a:srgbClr val="3A3350"/>
                </a:solidFill>
                <a:latin typeface="Arial"/>
                <a:ea typeface="Arial"/>
                <a:cs typeface="Arial"/>
                <a:sym typeface="Arial"/>
              </a:rPr>
              <a:t>Next: mobile app for non-crypto users (Reddit, TikTok, Instagram). Then card and collectibles.</a:t>
            </a:r>
            <a:endParaRPr b="0" i="0" sz="1400" u="none" cap="none" strike="noStrike">
              <a:solidFill>
                <a:schemeClr val="dk1"/>
              </a:solidFill>
              <a:latin typeface="Calibri"/>
              <a:ea typeface="Calibri"/>
              <a:cs typeface="Calibri"/>
              <a:sym typeface="Calibri"/>
            </a:endParaRPr>
          </a:p>
        </p:txBody>
      </p:sp>
      <p:sp>
        <p:nvSpPr>
          <p:cNvPr id="138" name="Google Shape;138;p9"/>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rPr>
              <a:t> </a:t>
            </a:r>
            <a:endParaRPr/>
          </a:p>
        </p:txBody>
      </p:sp>
      <p:sp>
        <p:nvSpPr>
          <p:cNvPr id="139" name="Google Shape;139;p9"/>
          <p:cNvSpPr txBox="1"/>
          <p:nvPr/>
        </p:nvSpPr>
        <p:spPr>
          <a:xfrm>
            <a:off x="152400" y="1524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rPr>
              <a:t> </a:t>
            </a:r>
            <a:endParaRPr/>
          </a:p>
        </p:txBody>
      </p:sp>
      <p:sp>
        <p:nvSpPr>
          <p:cNvPr id="140" name="Google Shape;140;p9"/>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0"/>
          <p:cNvSpPr txBox="1"/>
          <p:nvPr/>
        </p:nvSpPr>
        <p:spPr>
          <a:xfrm>
            <a:off x="548655" y="384048"/>
            <a:ext cx="11091900" cy="461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31007A"/>
                </a:solidFill>
                <a:latin typeface="Arial"/>
                <a:ea typeface="Arial"/>
                <a:cs typeface="Arial"/>
                <a:sym typeface="Arial"/>
              </a:rPr>
              <a:t>How Jumper makes money</a:t>
            </a:r>
            <a:endParaRPr/>
          </a:p>
        </p:txBody>
      </p:sp>
      <p:sp>
        <p:nvSpPr>
          <p:cNvPr id="146" name="Google Shape;146;p10"/>
          <p:cNvSpPr txBox="1"/>
          <p:nvPr/>
        </p:nvSpPr>
        <p:spPr>
          <a:xfrm>
            <a:off x="548655" y="960120"/>
            <a:ext cx="110919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400"/>
              <a:buNone/>
            </a:pPr>
            <a:r>
              <a:rPr b="1" lang="en-US" sz="1300">
                <a:solidFill>
                  <a:srgbClr val="6E6786"/>
                </a:solidFill>
              </a:rPr>
              <a:t>Today, Jumper is pre-revenue. </a:t>
            </a:r>
            <a:r>
              <a:rPr lang="en-US" sz="1300">
                <a:solidFill>
                  <a:srgbClr val="6E6786"/>
                </a:solidFill>
              </a:rPr>
              <a:t>Fee collection starts October 2026. </a:t>
            </a:r>
            <a:endParaRPr sz="1300">
              <a:solidFill>
                <a:srgbClr val="3A3350"/>
              </a:solidFill>
            </a:endParaRPr>
          </a:p>
        </p:txBody>
      </p:sp>
      <p:sp>
        <p:nvSpPr>
          <p:cNvPr id="147" name="Google Shape;147;p10"/>
          <p:cNvSpPr/>
          <p:nvPr/>
        </p:nvSpPr>
        <p:spPr>
          <a:xfrm>
            <a:off x="548655" y="1463040"/>
            <a:ext cx="5394900" cy="2011800"/>
          </a:xfrm>
          <a:prstGeom prst="roundRect">
            <a:avLst>
              <a:gd fmla="val 5000" name="adj"/>
            </a:avLst>
          </a:prstGeom>
          <a:solidFill>
            <a:srgbClr val="FFFFFF"/>
          </a:solidFill>
          <a:ln cap="flat" cmpd="sng" w="9525">
            <a:solidFill>
              <a:srgbClr val="D9D2E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48" name="Google Shape;148;p10"/>
          <p:cNvSpPr txBox="1"/>
          <p:nvPr/>
        </p:nvSpPr>
        <p:spPr>
          <a:xfrm>
            <a:off x="822981" y="1645920"/>
            <a:ext cx="48462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31007A"/>
                </a:solidFill>
                <a:latin typeface="Arial"/>
                <a:ea typeface="Arial"/>
                <a:cs typeface="Arial"/>
                <a:sym typeface="Arial"/>
              </a:rPr>
              <a:t>Spot Revenue Forecast</a:t>
            </a:r>
            <a:endParaRPr/>
          </a:p>
        </p:txBody>
      </p:sp>
      <p:sp>
        <p:nvSpPr>
          <p:cNvPr id="149" name="Google Shape;149;p10"/>
          <p:cNvSpPr txBox="1"/>
          <p:nvPr/>
        </p:nvSpPr>
        <p:spPr>
          <a:xfrm>
            <a:off x="822981" y="2148840"/>
            <a:ext cx="29262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600">
                <a:solidFill>
                  <a:srgbClr val="31007A"/>
                </a:solidFill>
                <a:latin typeface="Arial"/>
                <a:ea typeface="Arial"/>
                <a:cs typeface="Arial"/>
                <a:sym typeface="Arial"/>
              </a:rPr>
              <a:t>~$400K</a:t>
            </a:r>
            <a:endParaRPr/>
          </a:p>
        </p:txBody>
      </p:sp>
      <p:sp>
        <p:nvSpPr>
          <p:cNvPr id="150" name="Google Shape;150;p10"/>
          <p:cNvSpPr txBox="1"/>
          <p:nvPr/>
        </p:nvSpPr>
        <p:spPr>
          <a:xfrm>
            <a:off x="3063322" y="2423160"/>
            <a:ext cx="10974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300">
                <a:solidFill>
                  <a:srgbClr val="6E6786"/>
                </a:solidFill>
                <a:latin typeface="Arial"/>
                <a:ea typeface="Arial"/>
                <a:cs typeface="Arial"/>
                <a:sym typeface="Arial"/>
              </a:rPr>
              <a:t>/ month</a:t>
            </a:r>
            <a:endParaRPr/>
          </a:p>
        </p:txBody>
      </p:sp>
      <p:sp>
        <p:nvSpPr>
          <p:cNvPr id="151" name="Google Shape;151;p10"/>
          <p:cNvSpPr txBox="1"/>
          <p:nvPr/>
        </p:nvSpPr>
        <p:spPr>
          <a:xfrm>
            <a:off x="822981" y="2926080"/>
            <a:ext cx="4846200" cy="354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150">
                <a:solidFill>
                  <a:srgbClr val="3A3350"/>
                </a:solidFill>
                <a:latin typeface="Arial"/>
                <a:ea typeface="Arial"/>
                <a:cs typeface="Arial"/>
                <a:sym typeface="Arial"/>
              </a:rPr>
              <a:t>on ~$1.6B monthly volume (swap, bridge, RWA, private, multi-swap) · ~2.5 bps effective</a:t>
            </a:r>
            <a:endParaRPr/>
          </a:p>
        </p:txBody>
      </p:sp>
      <p:sp>
        <p:nvSpPr>
          <p:cNvPr id="152" name="Google Shape;152;p10"/>
          <p:cNvSpPr/>
          <p:nvPr/>
        </p:nvSpPr>
        <p:spPr>
          <a:xfrm>
            <a:off x="6245518" y="1463040"/>
            <a:ext cx="5394900" cy="2011800"/>
          </a:xfrm>
          <a:prstGeom prst="roundRect">
            <a:avLst>
              <a:gd fmla="val 5000" name="adj"/>
            </a:avLst>
          </a:prstGeom>
          <a:solidFill>
            <a:srgbClr val="31007A"/>
          </a:solidFill>
          <a:ln cap="flat" cmpd="sng" w="9525">
            <a:solidFill>
              <a:srgbClr val="31007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53" name="Google Shape;153;p10"/>
          <p:cNvSpPr txBox="1"/>
          <p:nvPr/>
        </p:nvSpPr>
        <p:spPr>
          <a:xfrm>
            <a:off x="6519846" y="1645920"/>
            <a:ext cx="48462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FFFFFF"/>
                </a:solidFill>
                <a:latin typeface="Arial"/>
                <a:ea typeface="Arial"/>
                <a:cs typeface="Arial"/>
                <a:sym typeface="Arial"/>
              </a:rPr>
              <a:t>Perps Revenue Forecast</a:t>
            </a:r>
            <a:endParaRPr/>
          </a:p>
        </p:txBody>
      </p:sp>
      <p:sp>
        <p:nvSpPr>
          <p:cNvPr id="154" name="Google Shape;154;p10"/>
          <p:cNvSpPr txBox="1"/>
          <p:nvPr/>
        </p:nvSpPr>
        <p:spPr>
          <a:xfrm>
            <a:off x="6519846" y="2148840"/>
            <a:ext cx="29262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600">
                <a:solidFill>
                  <a:srgbClr val="FFFFFF"/>
                </a:solidFill>
                <a:latin typeface="Arial"/>
                <a:ea typeface="Arial"/>
                <a:cs typeface="Arial"/>
                <a:sym typeface="Arial"/>
              </a:rPr>
              <a:t>~$300K</a:t>
            </a:r>
            <a:endParaRPr/>
          </a:p>
        </p:txBody>
      </p:sp>
      <p:sp>
        <p:nvSpPr>
          <p:cNvPr id="155" name="Google Shape;155;p10"/>
          <p:cNvSpPr txBox="1"/>
          <p:nvPr/>
        </p:nvSpPr>
        <p:spPr>
          <a:xfrm>
            <a:off x="8760186" y="2423160"/>
            <a:ext cx="10974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300">
                <a:solidFill>
                  <a:srgbClr val="BEA0EB"/>
                </a:solidFill>
                <a:latin typeface="Arial"/>
                <a:ea typeface="Arial"/>
                <a:cs typeface="Arial"/>
                <a:sym typeface="Arial"/>
              </a:rPr>
              <a:t>/ month</a:t>
            </a:r>
            <a:endParaRPr/>
          </a:p>
        </p:txBody>
      </p:sp>
      <p:sp>
        <p:nvSpPr>
          <p:cNvPr id="156" name="Google Shape;156;p10"/>
          <p:cNvSpPr txBox="1"/>
          <p:nvPr/>
        </p:nvSpPr>
        <p:spPr>
          <a:xfrm>
            <a:off x="6519846" y="2926080"/>
            <a:ext cx="4846200" cy="177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150">
                <a:solidFill>
                  <a:srgbClr val="BEA0EB"/>
                </a:solidFill>
                <a:latin typeface="Arial"/>
                <a:ea typeface="Arial"/>
                <a:cs typeface="Arial"/>
                <a:sym typeface="Arial"/>
              </a:rPr>
              <a:t>at $1B monthly perps volume · 5 bps builder fee, 3 bps kept</a:t>
            </a:r>
            <a:endParaRPr/>
          </a:p>
        </p:txBody>
      </p:sp>
      <p:sp>
        <p:nvSpPr>
          <p:cNvPr id="157" name="Google Shape;157;p10"/>
          <p:cNvSpPr/>
          <p:nvPr/>
        </p:nvSpPr>
        <p:spPr>
          <a:xfrm>
            <a:off x="548655" y="3657600"/>
            <a:ext cx="5394900" cy="2011800"/>
          </a:xfrm>
          <a:prstGeom prst="roundRect">
            <a:avLst>
              <a:gd fmla="val 5000" name="adj"/>
            </a:avLst>
          </a:prstGeom>
          <a:solidFill>
            <a:srgbClr val="FFFFFF"/>
          </a:solidFill>
          <a:ln cap="flat" cmpd="sng" w="9525">
            <a:solidFill>
              <a:srgbClr val="D9D2E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10"/>
          <p:cNvSpPr txBox="1"/>
          <p:nvPr/>
        </p:nvSpPr>
        <p:spPr>
          <a:xfrm>
            <a:off x="822981" y="3840480"/>
            <a:ext cx="48462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31007A"/>
                </a:solidFill>
                <a:latin typeface="Arial"/>
                <a:ea typeface="Arial"/>
                <a:cs typeface="Arial"/>
                <a:sym typeface="Arial"/>
              </a:rPr>
              <a:t>Earn Revenue Forecast</a:t>
            </a:r>
            <a:endParaRPr/>
          </a:p>
        </p:txBody>
      </p:sp>
      <p:sp>
        <p:nvSpPr>
          <p:cNvPr id="159" name="Google Shape;159;p10"/>
          <p:cNvSpPr txBox="1"/>
          <p:nvPr/>
        </p:nvSpPr>
        <p:spPr>
          <a:xfrm>
            <a:off x="822981" y="4343400"/>
            <a:ext cx="29262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600">
                <a:solidFill>
                  <a:srgbClr val="31007A"/>
                </a:solidFill>
                <a:latin typeface="Arial"/>
                <a:ea typeface="Arial"/>
                <a:cs typeface="Arial"/>
                <a:sym typeface="Arial"/>
              </a:rPr>
              <a:t>~$40K</a:t>
            </a:r>
            <a:endParaRPr/>
          </a:p>
        </p:txBody>
      </p:sp>
      <p:sp>
        <p:nvSpPr>
          <p:cNvPr id="160" name="Google Shape;160;p10"/>
          <p:cNvSpPr txBox="1"/>
          <p:nvPr/>
        </p:nvSpPr>
        <p:spPr>
          <a:xfrm>
            <a:off x="3063322" y="4617720"/>
            <a:ext cx="10974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300">
                <a:solidFill>
                  <a:srgbClr val="6E6786"/>
                </a:solidFill>
                <a:latin typeface="Arial"/>
                <a:ea typeface="Arial"/>
                <a:cs typeface="Arial"/>
                <a:sym typeface="Arial"/>
              </a:rPr>
              <a:t>/ month</a:t>
            </a:r>
            <a:endParaRPr/>
          </a:p>
        </p:txBody>
      </p:sp>
      <p:sp>
        <p:nvSpPr>
          <p:cNvPr id="161" name="Google Shape;161;p10"/>
          <p:cNvSpPr txBox="1"/>
          <p:nvPr/>
        </p:nvSpPr>
        <p:spPr>
          <a:xfrm>
            <a:off x="822981" y="5120640"/>
            <a:ext cx="4846200" cy="177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150">
                <a:solidFill>
                  <a:srgbClr val="3A3350"/>
                </a:solidFill>
                <a:latin typeface="Arial"/>
                <a:ea typeface="Arial"/>
                <a:cs typeface="Arial"/>
                <a:sym typeface="Arial"/>
              </a:rPr>
              <a:t>on ~$90M attributed TVL · 5 bps</a:t>
            </a:r>
            <a:endParaRPr/>
          </a:p>
        </p:txBody>
      </p:sp>
      <p:sp>
        <p:nvSpPr>
          <p:cNvPr id="162" name="Google Shape;162;p10"/>
          <p:cNvSpPr/>
          <p:nvPr/>
        </p:nvSpPr>
        <p:spPr>
          <a:xfrm>
            <a:off x="6245518" y="3657600"/>
            <a:ext cx="5394900" cy="2011800"/>
          </a:xfrm>
          <a:prstGeom prst="roundRect">
            <a:avLst>
              <a:gd fmla="val 5000" name="adj"/>
            </a:avLst>
          </a:prstGeom>
          <a:solidFill>
            <a:srgbClr val="FFFFFF"/>
          </a:solidFill>
          <a:ln cap="flat" cmpd="sng" w="9525">
            <a:solidFill>
              <a:srgbClr val="D9D2E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10"/>
          <p:cNvSpPr txBox="1"/>
          <p:nvPr/>
        </p:nvSpPr>
        <p:spPr>
          <a:xfrm>
            <a:off x="6519846" y="3840480"/>
            <a:ext cx="48462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31007A"/>
                </a:solidFill>
                <a:latin typeface="Arial"/>
                <a:ea typeface="Arial"/>
                <a:cs typeface="Arial"/>
                <a:sym typeface="Arial"/>
              </a:rPr>
              <a:t>Advanced &amp; New Spot Forecast</a:t>
            </a:r>
            <a:endParaRPr/>
          </a:p>
        </p:txBody>
      </p:sp>
      <p:sp>
        <p:nvSpPr>
          <p:cNvPr id="164" name="Google Shape;164;p10"/>
          <p:cNvSpPr txBox="1"/>
          <p:nvPr/>
        </p:nvSpPr>
        <p:spPr>
          <a:xfrm>
            <a:off x="6519846" y="4343400"/>
            <a:ext cx="29262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600">
                <a:solidFill>
                  <a:srgbClr val="31007A"/>
                </a:solidFill>
                <a:latin typeface="Arial"/>
                <a:ea typeface="Arial"/>
                <a:cs typeface="Arial"/>
                <a:sym typeface="Arial"/>
              </a:rPr>
              <a:t>~$20K</a:t>
            </a:r>
            <a:endParaRPr/>
          </a:p>
        </p:txBody>
      </p:sp>
      <p:sp>
        <p:nvSpPr>
          <p:cNvPr id="165" name="Google Shape;165;p10"/>
          <p:cNvSpPr txBox="1"/>
          <p:nvPr/>
        </p:nvSpPr>
        <p:spPr>
          <a:xfrm>
            <a:off x="8760186" y="4617720"/>
            <a:ext cx="10974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300">
                <a:solidFill>
                  <a:srgbClr val="6E6786"/>
                </a:solidFill>
                <a:latin typeface="Arial"/>
                <a:ea typeface="Arial"/>
                <a:cs typeface="Arial"/>
                <a:sym typeface="Arial"/>
              </a:rPr>
              <a:t>/ month</a:t>
            </a:r>
            <a:endParaRPr/>
          </a:p>
        </p:txBody>
      </p:sp>
      <p:sp>
        <p:nvSpPr>
          <p:cNvPr id="166" name="Google Shape;166;p10"/>
          <p:cNvSpPr txBox="1"/>
          <p:nvPr/>
        </p:nvSpPr>
        <p:spPr>
          <a:xfrm>
            <a:off x="6519846" y="5120640"/>
            <a:ext cx="4846200" cy="177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150">
                <a:solidFill>
                  <a:srgbClr val="3A3350"/>
                </a:solidFill>
                <a:latin typeface="Arial"/>
                <a:ea typeface="Arial"/>
                <a:cs typeface="Arial"/>
                <a:sym typeface="Arial"/>
              </a:rPr>
              <a:t>limit orders, TWAP, DCA, new products · 30 bps</a:t>
            </a:r>
            <a:endParaRPr/>
          </a:p>
        </p:txBody>
      </p:sp>
      <p:sp>
        <p:nvSpPr>
          <p:cNvPr id="167" name="Google Shape;167;p10"/>
          <p:cNvSpPr txBox="1"/>
          <p:nvPr/>
        </p:nvSpPr>
        <p:spPr>
          <a:xfrm>
            <a:off x="548655" y="5852160"/>
            <a:ext cx="11091900" cy="200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SzPts val="1400"/>
              <a:buNone/>
            </a:pPr>
            <a:r>
              <a:rPr lang="en-US" sz="1300">
                <a:solidFill>
                  <a:srgbClr val="6E6786"/>
                </a:solidFill>
              </a:rPr>
              <a:t>We’re targeting over $2M in monthly revenue within the next 12 months (</a:t>
            </a:r>
            <a:r>
              <a:rPr lang="en-US" sz="1300">
                <a:solidFill>
                  <a:srgbClr val="3A3350"/>
                </a:solidFill>
              </a:rPr>
              <a:t>t</a:t>
            </a:r>
            <a:r>
              <a:rPr lang="en-US" sz="1300">
                <a:solidFill>
                  <a:srgbClr val="3A3350"/>
                </a:solidFill>
              </a:rPr>
              <a:t>he estimates are for Q2 2027)</a:t>
            </a:r>
            <a:endParaRPr/>
          </a:p>
        </p:txBody>
      </p:sp>
      <p:sp>
        <p:nvSpPr>
          <p:cNvPr id="168" name="Google Shape;168;p10"/>
          <p:cNvSpPr txBox="1"/>
          <p:nvPr/>
        </p:nvSpPr>
        <p:spPr>
          <a:xfrm>
            <a:off x="548655" y="6473952"/>
            <a:ext cx="8229900" cy="130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lang="en-US" sz="850">
                <a:solidFill>
                  <a:srgbClr val="6E6786"/>
                </a:solidFill>
                <a:latin typeface="Arial"/>
                <a:ea typeface="Arial"/>
                <a:cs typeface="Arial"/>
                <a:sym typeface="Arial"/>
              </a:rPr>
              <a:t>Jumper · Confidential · Sept 2026</a:t>
            </a:r>
            <a:endParaRPr/>
          </a:p>
        </p:txBody>
      </p:sp>
      <p:sp>
        <p:nvSpPr>
          <p:cNvPr id="169" name="Google Shape;169;p10"/>
          <p:cNvSpPr txBox="1"/>
          <p:nvPr/>
        </p:nvSpPr>
        <p:spPr>
          <a:xfrm>
            <a:off x="11091968" y="6473952"/>
            <a:ext cx="548700" cy="1308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r>
              <a:rPr b="0" lang="en-US" sz="850">
                <a:solidFill>
                  <a:srgbClr val="6E6786"/>
                </a:solidFill>
                <a:latin typeface="Arial"/>
                <a:ea typeface="Arial"/>
                <a:cs typeface="Arial"/>
                <a:sym typeface="Arial"/>
              </a:rPr>
              <a:t>7</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174" name="Shape 174"/>
        <p:cNvGrpSpPr/>
        <p:nvPr/>
      </p:nvGrpSpPr>
      <p:grpSpPr>
        <a:xfrm>
          <a:off x="0" y="0"/>
          <a:ext cx="0" cy="0"/>
          <a:chOff x="0" y="0"/>
          <a:chExt cx="0" cy="0"/>
        </a:xfrm>
      </p:grpSpPr>
      <p:sp>
        <p:nvSpPr>
          <p:cNvPr id="175" name="Google Shape;175;p11"/>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JUMP is the only way in</a:t>
            </a:r>
            <a:endParaRPr b="0" i="0" sz="3000" u="none" cap="none" strike="noStrike">
              <a:solidFill>
                <a:schemeClr val="dk1"/>
              </a:solidFill>
              <a:latin typeface="Calibri"/>
              <a:ea typeface="Calibri"/>
              <a:cs typeface="Calibri"/>
              <a:sym typeface="Calibri"/>
            </a:endParaRPr>
          </a:p>
        </p:txBody>
      </p:sp>
      <p:sp>
        <p:nvSpPr>
          <p:cNvPr id="176" name="Google Shape;176;p11"/>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177" name="Google Shape;177;p11"/>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8</a:t>
            </a:r>
            <a:endParaRPr b="0" i="0" sz="850" u="none" cap="none" strike="noStrike">
              <a:solidFill>
                <a:schemeClr val="dk1"/>
              </a:solidFill>
              <a:latin typeface="Calibri"/>
              <a:ea typeface="Calibri"/>
              <a:cs typeface="Calibri"/>
              <a:sym typeface="Calibri"/>
            </a:endParaRPr>
          </a:p>
        </p:txBody>
      </p:sp>
      <p:sp>
        <p:nvSpPr>
          <p:cNvPr id="178" name="Google Shape;178;p11"/>
          <p:cNvSpPr/>
          <p:nvPr/>
        </p:nvSpPr>
        <p:spPr>
          <a:xfrm>
            <a:off x="548640" y="1417320"/>
            <a:ext cx="11091672" cy="1554480"/>
          </a:xfrm>
          <a:prstGeom prst="roundRect">
            <a:avLst>
              <a:gd fmla="val 7059" name="adj"/>
            </a:avLst>
          </a:prstGeom>
          <a:solidFill>
            <a:srgbClr val="31007A"/>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1"/>
          <p:cNvSpPr txBox="1"/>
          <p:nvPr/>
        </p:nvSpPr>
        <p:spPr>
          <a:xfrm>
            <a:off x="914400" y="1554480"/>
            <a:ext cx="10360152"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900"/>
              <a:buFont typeface="Arial"/>
              <a:buNone/>
            </a:pPr>
            <a:r>
              <a:rPr b="1" lang="en-US" sz="1900">
                <a:solidFill>
                  <a:srgbClr val="FFFFFF"/>
                </a:solidFill>
              </a:rPr>
              <a:t>There is no Jumper equity. </a:t>
            </a:r>
            <a:r>
              <a:rPr b="1" i="0" lang="en-US" sz="1900" u="none" cap="none" strike="noStrike">
                <a:solidFill>
                  <a:srgbClr val="FFFFFF"/>
                </a:solidFill>
                <a:latin typeface="Arial"/>
                <a:ea typeface="Arial"/>
                <a:cs typeface="Arial"/>
                <a:sym typeface="Arial"/>
              </a:rPr>
              <a:t>The only way to gain exposure to Jumper's upside is the JUMP token. Value generated by Jumper goes back to tokenholders. </a:t>
            </a:r>
            <a:br>
              <a:rPr b="1" i="0" lang="en-US" sz="1900" u="none" cap="none" strike="noStrike">
                <a:solidFill>
                  <a:srgbClr val="FFFFFF"/>
                </a:solidFill>
                <a:latin typeface="Arial"/>
                <a:ea typeface="Arial"/>
                <a:cs typeface="Arial"/>
                <a:sym typeface="Arial"/>
              </a:rPr>
            </a:br>
            <a:r>
              <a:rPr b="1" i="0" lang="en-US" sz="1900" u="none" cap="none" strike="noStrike">
                <a:solidFill>
                  <a:srgbClr val="FFFFFF"/>
                </a:solidFill>
                <a:latin typeface="Arial"/>
                <a:ea typeface="Arial"/>
                <a:cs typeface="Arial"/>
                <a:sym typeface="Arial"/>
              </a:rPr>
              <a:t>*</a:t>
            </a:r>
            <a:r>
              <a:rPr b="1" i="0" lang="en-US" sz="1000" u="none" cap="none" strike="noStrike">
                <a:solidFill>
                  <a:srgbClr val="FFFFFF"/>
                </a:solidFill>
                <a:latin typeface="Arial"/>
                <a:ea typeface="Arial"/>
                <a:cs typeface="Arial"/>
                <a:sym typeface="Arial"/>
              </a:rPr>
              <a:t>The mechanisms below are indicative only, non-binding, and subject to final design and regulatory review.</a:t>
            </a:r>
            <a:endParaRPr b="1" i="0" sz="1000" u="none" cap="none" strike="noStrike">
              <a:solidFill>
                <a:srgbClr val="FFFFFF"/>
              </a:solidFill>
              <a:latin typeface="Arial"/>
              <a:ea typeface="Arial"/>
              <a:cs typeface="Arial"/>
              <a:sym typeface="Arial"/>
            </a:endParaRPr>
          </a:p>
          <a:p>
            <a:pPr indent="0" lvl="0" marL="0" marR="0" rtl="0" algn="l">
              <a:spcBef>
                <a:spcPts val="0"/>
              </a:spcBef>
              <a:spcAft>
                <a:spcPts val="0"/>
              </a:spcAft>
              <a:buClr>
                <a:srgbClr val="FFFFFF"/>
              </a:buClr>
              <a:buSzPts val="1900"/>
              <a:buFont typeface="Arial"/>
              <a:buNone/>
            </a:pPr>
            <a:r>
              <a:t/>
            </a:r>
            <a:endParaRPr b="1" sz="1900">
              <a:solidFill>
                <a:srgbClr val="FFFFFF"/>
              </a:solidFill>
            </a:endParaRPr>
          </a:p>
        </p:txBody>
      </p:sp>
      <p:sp>
        <p:nvSpPr>
          <p:cNvPr id="180" name="Google Shape;180;p11"/>
          <p:cNvSpPr/>
          <p:nvPr/>
        </p:nvSpPr>
        <p:spPr>
          <a:xfrm>
            <a:off x="548640" y="3154680"/>
            <a:ext cx="3566160" cy="1234440"/>
          </a:xfrm>
          <a:prstGeom prst="roundRect">
            <a:avLst>
              <a:gd fmla="val 8889"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txBox="1"/>
          <p:nvPr/>
        </p:nvSpPr>
        <p:spPr>
          <a:xfrm>
            <a:off x="822960" y="3246120"/>
            <a:ext cx="3017520" cy="411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700"/>
              <a:buFont typeface="Arial"/>
              <a:buNone/>
            </a:pPr>
            <a:r>
              <a:rPr b="1" i="0" lang="en-US" sz="1700" u="none" cap="none" strike="noStrike">
                <a:solidFill>
                  <a:srgbClr val="31007A"/>
                </a:solidFill>
                <a:latin typeface="Arial"/>
                <a:ea typeface="Arial"/>
                <a:cs typeface="Arial"/>
                <a:sym typeface="Arial"/>
              </a:rPr>
              <a:t>Fees</a:t>
            </a:r>
            <a:endParaRPr b="0" i="0" sz="1700" u="none" cap="none" strike="noStrike">
              <a:solidFill>
                <a:schemeClr val="dk1"/>
              </a:solidFill>
              <a:latin typeface="Calibri"/>
              <a:ea typeface="Calibri"/>
              <a:cs typeface="Calibri"/>
              <a:sym typeface="Calibri"/>
            </a:endParaRPr>
          </a:p>
        </p:txBody>
      </p:sp>
      <p:sp>
        <p:nvSpPr>
          <p:cNvPr id="182" name="Google Shape;182;p11"/>
          <p:cNvSpPr txBox="1"/>
          <p:nvPr/>
        </p:nvSpPr>
        <p:spPr>
          <a:xfrm>
            <a:off x="822960" y="365760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250"/>
              <a:buFont typeface="Arial"/>
              <a:buNone/>
            </a:pPr>
            <a:r>
              <a:rPr b="0" i="0" lang="en-US" sz="1250" u="none" cap="none" strike="noStrike">
                <a:solidFill>
                  <a:srgbClr val="3A3350"/>
                </a:solidFill>
                <a:latin typeface="Arial"/>
                <a:ea typeface="Arial"/>
                <a:cs typeface="Arial"/>
                <a:sym typeface="Arial"/>
              </a:rPr>
              <a:t>Fee collection and revenue generation.</a:t>
            </a:r>
            <a:endParaRPr b="0" i="0" sz="1250" u="none" cap="none" strike="noStrike">
              <a:solidFill>
                <a:schemeClr val="dk1"/>
              </a:solidFill>
              <a:latin typeface="Calibri"/>
              <a:ea typeface="Calibri"/>
              <a:cs typeface="Calibri"/>
              <a:sym typeface="Calibri"/>
            </a:endParaRPr>
          </a:p>
        </p:txBody>
      </p:sp>
      <p:sp>
        <p:nvSpPr>
          <p:cNvPr id="183" name="Google Shape;183;p11"/>
          <p:cNvSpPr/>
          <p:nvPr/>
        </p:nvSpPr>
        <p:spPr>
          <a:xfrm>
            <a:off x="4279392" y="3154680"/>
            <a:ext cx="3566160" cy="1234440"/>
          </a:xfrm>
          <a:prstGeom prst="roundRect">
            <a:avLst>
              <a:gd fmla="val 8889"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1"/>
          <p:cNvSpPr txBox="1"/>
          <p:nvPr/>
        </p:nvSpPr>
        <p:spPr>
          <a:xfrm>
            <a:off x="4553712" y="3246120"/>
            <a:ext cx="3017520" cy="411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700"/>
              <a:buFont typeface="Arial"/>
              <a:buNone/>
            </a:pPr>
            <a:r>
              <a:rPr b="1" i="0" lang="en-US" sz="1700" u="none" cap="none" strike="noStrike">
                <a:solidFill>
                  <a:srgbClr val="31007A"/>
                </a:solidFill>
                <a:latin typeface="Arial"/>
                <a:ea typeface="Arial"/>
                <a:cs typeface="Arial"/>
                <a:sym typeface="Arial"/>
              </a:rPr>
              <a:t>Buybacks</a:t>
            </a:r>
            <a:endParaRPr b="0" i="0" sz="1700" u="none" cap="none" strike="noStrike">
              <a:solidFill>
                <a:schemeClr val="dk1"/>
              </a:solidFill>
              <a:latin typeface="Calibri"/>
              <a:ea typeface="Calibri"/>
              <a:cs typeface="Calibri"/>
              <a:sym typeface="Calibri"/>
            </a:endParaRPr>
          </a:p>
        </p:txBody>
      </p:sp>
      <p:sp>
        <p:nvSpPr>
          <p:cNvPr id="185" name="Google Shape;185;p11"/>
          <p:cNvSpPr txBox="1"/>
          <p:nvPr/>
        </p:nvSpPr>
        <p:spPr>
          <a:xfrm>
            <a:off x="4553712" y="365760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250"/>
              <a:buFont typeface="Arial"/>
              <a:buNone/>
            </a:pPr>
            <a:r>
              <a:rPr b="0" i="0" lang="en-US" sz="1250" u="none" cap="none" strike="noStrike">
                <a:solidFill>
                  <a:srgbClr val="3A3350"/>
                </a:solidFill>
                <a:latin typeface="Arial"/>
                <a:ea typeface="Arial"/>
                <a:cs typeface="Arial"/>
                <a:sym typeface="Arial"/>
              </a:rPr>
              <a:t>Token buybacks. Supply pressure.</a:t>
            </a:r>
            <a:endParaRPr b="0" i="0" sz="1250" u="none" cap="none" strike="noStrike">
              <a:solidFill>
                <a:schemeClr val="dk1"/>
              </a:solidFill>
              <a:latin typeface="Calibri"/>
              <a:ea typeface="Calibri"/>
              <a:cs typeface="Calibri"/>
              <a:sym typeface="Calibri"/>
            </a:endParaRPr>
          </a:p>
        </p:txBody>
      </p:sp>
      <p:sp>
        <p:nvSpPr>
          <p:cNvPr id="186" name="Google Shape;186;p11"/>
          <p:cNvSpPr/>
          <p:nvPr/>
        </p:nvSpPr>
        <p:spPr>
          <a:xfrm>
            <a:off x="8010144" y="3154680"/>
            <a:ext cx="3566160" cy="1234440"/>
          </a:xfrm>
          <a:prstGeom prst="roundRect">
            <a:avLst>
              <a:gd fmla="val 8889"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txBox="1"/>
          <p:nvPr/>
        </p:nvSpPr>
        <p:spPr>
          <a:xfrm>
            <a:off x="8284464" y="3246120"/>
            <a:ext cx="3017520" cy="411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700"/>
              <a:buFont typeface="Arial"/>
              <a:buNone/>
            </a:pPr>
            <a:r>
              <a:rPr b="1" i="0" lang="en-US" sz="1700" u="none" cap="none" strike="noStrike">
                <a:solidFill>
                  <a:srgbClr val="31007A"/>
                </a:solidFill>
                <a:latin typeface="Arial"/>
                <a:ea typeface="Arial"/>
                <a:cs typeface="Arial"/>
                <a:sym typeface="Arial"/>
              </a:rPr>
              <a:t>Staking</a:t>
            </a:r>
            <a:endParaRPr b="0" i="0" sz="1700" u="none" cap="none" strike="noStrike">
              <a:solidFill>
                <a:schemeClr val="dk1"/>
              </a:solidFill>
              <a:latin typeface="Calibri"/>
              <a:ea typeface="Calibri"/>
              <a:cs typeface="Calibri"/>
              <a:sym typeface="Calibri"/>
            </a:endParaRPr>
          </a:p>
        </p:txBody>
      </p:sp>
      <p:sp>
        <p:nvSpPr>
          <p:cNvPr id="188" name="Google Shape;188;p11"/>
          <p:cNvSpPr txBox="1"/>
          <p:nvPr/>
        </p:nvSpPr>
        <p:spPr>
          <a:xfrm>
            <a:off x="8284464" y="3657600"/>
            <a:ext cx="30175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250"/>
              <a:buFont typeface="Arial"/>
              <a:buNone/>
            </a:pPr>
            <a:r>
              <a:rPr b="0" i="0" lang="en-US" sz="1250" u="none" cap="none" strike="noStrike">
                <a:solidFill>
                  <a:srgbClr val="3A3350"/>
                </a:solidFill>
                <a:latin typeface="Arial"/>
                <a:ea typeface="Arial"/>
                <a:cs typeface="Arial"/>
                <a:sym typeface="Arial"/>
              </a:rPr>
              <a:t>Staking. Supply pressure.</a:t>
            </a:r>
            <a:endParaRPr b="0" i="0" sz="1250" u="none" cap="none" strike="noStrike">
              <a:solidFill>
                <a:schemeClr val="dk1"/>
              </a:solidFill>
              <a:latin typeface="Calibri"/>
              <a:ea typeface="Calibri"/>
              <a:cs typeface="Calibri"/>
              <a:sym typeface="Calibri"/>
            </a:endParaRPr>
          </a:p>
        </p:txBody>
      </p:sp>
      <p:sp>
        <p:nvSpPr>
          <p:cNvPr id="189" name="Google Shape;189;p11"/>
          <p:cNvSpPr/>
          <p:nvPr/>
        </p:nvSpPr>
        <p:spPr>
          <a:xfrm>
            <a:off x="548640" y="4572000"/>
            <a:ext cx="11091672" cy="1325880"/>
          </a:xfrm>
          <a:prstGeom prst="roundRect">
            <a:avLst>
              <a:gd fmla="val 8276"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1"/>
          <p:cNvSpPr txBox="1"/>
          <p:nvPr/>
        </p:nvSpPr>
        <p:spPr>
          <a:xfrm>
            <a:off x="822960" y="4663440"/>
            <a:ext cx="10543032" cy="114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1250"/>
              <a:buFont typeface="Arial"/>
              <a:buNone/>
            </a:pPr>
            <a:r>
              <a:rPr b="1" i="0" lang="en-US" sz="1250" u="none" cap="none" strike="noStrike">
                <a:solidFill>
                  <a:srgbClr val="31007A"/>
                </a:solidFill>
                <a:latin typeface="Arial"/>
                <a:ea typeface="Arial"/>
                <a:cs typeface="Arial"/>
                <a:sym typeface="Arial"/>
              </a:rPr>
              <a:t>Consumer-owned. </a:t>
            </a:r>
            <a:r>
              <a:rPr b="0" i="0" lang="en-US" sz="1250" u="none" cap="none" strike="noStrike">
                <a:solidFill>
                  <a:srgbClr val="3A3350"/>
                </a:solidFill>
                <a:latin typeface="Arial"/>
                <a:ea typeface="Arial"/>
                <a:cs typeface="Arial"/>
                <a:sym typeface="Arial"/>
              </a:rPr>
              <a:t>Insiders hold 40%, the community, treasury and sale 60%. LI.FI investors and team took a haircut to get there; the founders cut themselves 65%. Investors are locked 12 months (12-month cliff, 24-month vesting). The team is locked a minimum of 18 months (24-month cliff, 36-month vesting), accelerated only on FDV milestones over $350M.</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195" name="Shape 195"/>
        <p:cNvGrpSpPr/>
        <p:nvPr/>
      </p:nvGrpSpPr>
      <p:grpSpPr>
        <a:xfrm>
          <a:off x="0" y="0"/>
          <a:ext cx="0" cy="0"/>
          <a:chOff x="0" y="0"/>
          <a:chExt cx="0" cy="0"/>
        </a:xfrm>
      </p:grpSpPr>
      <p:sp>
        <p:nvSpPr>
          <p:cNvPr id="196" name="Google Shape;196;p12"/>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The round</a:t>
            </a:r>
            <a:endParaRPr b="0" i="0" sz="3000" u="none" cap="none" strike="noStrike">
              <a:solidFill>
                <a:schemeClr val="dk1"/>
              </a:solidFill>
              <a:latin typeface="Calibri"/>
              <a:ea typeface="Calibri"/>
              <a:cs typeface="Calibri"/>
              <a:sym typeface="Calibri"/>
            </a:endParaRPr>
          </a:p>
        </p:txBody>
      </p:sp>
      <p:sp>
        <p:nvSpPr>
          <p:cNvPr id="197" name="Google Shape;197;p12"/>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198" name="Google Shape;198;p12"/>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9</a:t>
            </a:r>
            <a:endParaRPr b="0" i="0" sz="850" u="none" cap="none" strike="noStrike">
              <a:solidFill>
                <a:schemeClr val="dk1"/>
              </a:solidFill>
              <a:latin typeface="Calibri"/>
              <a:ea typeface="Calibri"/>
              <a:cs typeface="Calibri"/>
              <a:sym typeface="Calibri"/>
            </a:endParaRPr>
          </a:p>
        </p:txBody>
      </p:sp>
      <p:sp>
        <p:nvSpPr>
          <p:cNvPr id="199" name="Google Shape;199;p12"/>
          <p:cNvSpPr/>
          <p:nvPr/>
        </p:nvSpPr>
        <p:spPr>
          <a:xfrm>
            <a:off x="548640" y="1417320"/>
            <a:ext cx="3566160" cy="1737360"/>
          </a:xfrm>
          <a:prstGeom prst="roundRect">
            <a:avLst>
              <a:gd fmla="val 6316"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2"/>
          <p:cNvSpPr txBox="1"/>
          <p:nvPr/>
        </p:nvSpPr>
        <p:spPr>
          <a:xfrm>
            <a:off x="822960" y="1554480"/>
            <a:ext cx="301752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4000"/>
              <a:buFont typeface="Arial"/>
              <a:buNone/>
            </a:pPr>
            <a:r>
              <a:rPr b="1" i="0" lang="en-US" sz="4000" u="none" cap="none" strike="noStrike">
                <a:solidFill>
                  <a:srgbClr val="31007A"/>
                </a:solidFill>
                <a:latin typeface="Arial"/>
                <a:ea typeface="Arial"/>
                <a:cs typeface="Arial"/>
                <a:sym typeface="Arial"/>
              </a:rPr>
              <a:t>$2–</a:t>
            </a:r>
            <a:r>
              <a:rPr b="1" lang="en-US" sz="4000">
                <a:solidFill>
                  <a:srgbClr val="31007A"/>
                </a:solidFill>
              </a:rPr>
              <a:t>3</a:t>
            </a:r>
            <a:r>
              <a:rPr b="1" i="0" lang="en-US" sz="4000" u="none" cap="none" strike="noStrike">
                <a:solidFill>
                  <a:srgbClr val="31007A"/>
                </a:solidFill>
                <a:latin typeface="Arial"/>
                <a:ea typeface="Arial"/>
                <a:cs typeface="Arial"/>
                <a:sym typeface="Arial"/>
              </a:rPr>
              <a:t>M</a:t>
            </a:r>
            <a:endParaRPr b="0" i="0" sz="4000" u="none" cap="none" strike="noStrike">
              <a:solidFill>
                <a:schemeClr val="dk1"/>
              </a:solidFill>
              <a:latin typeface="Calibri"/>
              <a:ea typeface="Calibri"/>
              <a:cs typeface="Calibri"/>
              <a:sym typeface="Calibri"/>
            </a:endParaRPr>
          </a:p>
        </p:txBody>
      </p:sp>
      <p:sp>
        <p:nvSpPr>
          <p:cNvPr id="201" name="Google Shape;201;p12"/>
          <p:cNvSpPr txBox="1"/>
          <p:nvPr/>
        </p:nvSpPr>
        <p:spPr>
          <a:xfrm>
            <a:off x="822960" y="2468880"/>
            <a:ext cx="301752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350"/>
              <a:buFont typeface="Arial"/>
              <a:buNone/>
            </a:pPr>
            <a:r>
              <a:rPr b="0" i="0" lang="en-US" sz="1350" u="none" cap="none" strike="noStrike">
                <a:solidFill>
                  <a:srgbClr val="6E6786"/>
                </a:solidFill>
                <a:latin typeface="Arial"/>
                <a:ea typeface="Arial"/>
                <a:cs typeface="Arial"/>
                <a:sym typeface="Arial"/>
              </a:rPr>
              <a:t>raise, in JUMP</a:t>
            </a:r>
            <a:endParaRPr b="0" i="0" sz="1350" u="none" cap="none" strike="noStrike">
              <a:solidFill>
                <a:schemeClr val="dk1"/>
              </a:solidFill>
              <a:latin typeface="Calibri"/>
              <a:ea typeface="Calibri"/>
              <a:cs typeface="Calibri"/>
              <a:sym typeface="Calibri"/>
            </a:endParaRPr>
          </a:p>
        </p:txBody>
      </p:sp>
      <p:sp>
        <p:nvSpPr>
          <p:cNvPr id="202" name="Google Shape;202;p12"/>
          <p:cNvSpPr/>
          <p:nvPr/>
        </p:nvSpPr>
        <p:spPr>
          <a:xfrm>
            <a:off x="4279392" y="1417320"/>
            <a:ext cx="3566160" cy="1737360"/>
          </a:xfrm>
          <a:prstGeom prst="roundRect">
            <a:avLst>
              <a:gd fmla="val 6316" name="adj"/>
            </a:avLst>
          </a:prstGeom>
          <a:solidFill>
            <a:srgbClr val="31007A"/>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2"/>
          <p:cNvSpPr txBox="1"/>
          <p:nvPr/>
        </p:nvSpPr>
        <p:spPr>
          <a:xfrm>
            <a:off x="4553712" y="1554480"/>
            <a:ext cx="301752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4000"/>
              <a:buFont typeface="Arial"/>
              <a:buNone/>
            </a:pPr>
            <a:r>
              <a:rPr b="1" i="0" lang="en-US" sz="4000" u="none" cap="none" strike="noStrike">
                <a:solidFill>
                  <a:srgbClr val="FFFFFF"/>
                </a:solidFill>
                <a:latin typeface="Arial"/>
                <a:ea typeface="Arial"/>
                <a:cs typeface="Arial"/>
                <a:sym typeface="Arial"/>
              </a:rPr>
              <a:t>$75M</a:t>
            </a:r>
            <a:endParaRPr b="0" i="0" sz="4000" u="none" cap="none" strike="noStrike">
              <a:solidFill>
                <a:schemeClr val="dk1"/>
              </a:solidFill>
              <a:latin typeface="Calibri"/>
              <a:ea typeface="Calibri"/>
              <a:cs typeface="Calibri"/>
              <a:sym typeface="Calibri"/>
            </a:endParaRPr>
          </a:p>
        </p:txBody>
      </p:sp>
      <p:sp>
        <p:nvSpPr>
          <p:cNvPr id="204" name="Google Shape;204;p12"/>
          <p:cNvSpPr txBox="1"/>
          <p:nvPr/>
        </p:nvSpPr>
        <p:spPr>
          <a:xfrm>
            <a:off x="4553712" y="2468880"/>
            <a:ext cx="301752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EA0EB"/>
              </a:buClr>
              <a:buSzPts val="1350"/>
              <a:buFont typeface="Arial"/>
              <a:buNone/>
            </a:pPr>
            <a:r>
              <a:rPr b="0" i="0" lang="en-US" sz="1350" u="none" cap="none" strike="noStrike">
                <a:solidFill>
                  <a:srgbClr val="BEA0EB"/>
                </a:solidFill>
                <a:latin typeface="Arial"/>
                <a:ea typeface="Arial"/>
                <a:cs typeface="Arial"/>
                <a:sym typeface="Arial"/>
              </a:rPr>
              <a:t>FDV</a:t>
            </a:r>
            <a:endParaRPr b="0" i="0" sz="1350" u="none" cap="none" strike="noStrike">
              <a:solidFill>
                <a:schemeClr val="dk1"/>
              </a:solidFill>
              <a:latin typeface="Calibri"/>
              <a:ea typeface="Calibri"/>
              <a:cs typeface="Calibri"/>
              <a:sym typeface="Calibri"/>
            </a:endParaRPr>
          </a:p>
        </p:txBody>
      </p:sp>
      <p:sp>
        <p:nvSpPr>
          <p:cNvPr id="205" name="Google Shape;205;p12"/>
          <p:cNvSpPr/>
          <p:nvPr/>
        </p:nvSpPr>
        <p:spPr>
          <a:xfrm>
            <a:off x="8010144" y="1417320"/>
            <a:ext cx="3566160" cy="1737360"/>
          </a:xfrm>
          <a:prstGeom prst="roundRect">
            <a:avLst>
              <a:gd fmla="val 6316"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2"/>
          <p:cNvSpPr txBox="1"/>
          <p:nvPr/>
        </p:nvSpPr>
        <p:spPr>
          <a:xfrm>
            <a:off x="8284464" y="1554480"/>
            <a:ext cx="301752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4000"/>
              <a:buFont typeface="Arial"/>
              <a:buNone/>
            </a:pPr>
            <a:r>
              <a:rPr b="1" i="0" lang="en-US" sz="4000" u="none" cap="none" strike="noStrike">
                <a:solidFill>
                  <a:srgbClr val="31007A"/>
                </a:solidFill>
                <a:latin typeface="Arial"/>
                <a:ea typeface="Arial"/>
                <a:cs typeface="Arial"/>
                <a:sym typeface="Arial"/>
              </a:rPr>
              <a:t>Legion</a:t>
            </a:r>
            <a:endParaRPr b="0" i="0" sz="4000" u="none" cap="none" strike="noStrike">
              <a:solidFill>
                <a:schemeClr val="dk1"/>
              </a:solidFill>
              <a:latin typeface="Calibri"/>
              <a:ea typeface="Calibri"/>
              <a:cs typeface="Calibri"/>
              <a:sym typeface="Calibri"/>
            </a:endParaRPr>
          </a:p>
        </p:txBody>
      </p:sp>
      <p:sp>
        <p:nvSpPr>
          <p:cNvPr id="207" name="Google Shape;207;p12"/>
          <p:cNvSpPr txBox="1"/>
          <p:nvPr/>
        </p:nvSpPr>
        <p:spPr>
          <a:xfrm>
            <a:off x="8284464" y="2468880"/>
            <a:ext cx="301752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350"/>
              <a:buFont typeface="Arial"/>
              <a:buNone/>
            </a:pPr>
            <a:r>
              <a:rPr lang="en-US" sz="1350">
                <a:solidFill>
                  <a:srgbClr val="6E6786"/>
                </a:solidFill>
              </a:rPr>
              <a:t>platform</a:t>
            </a:r>
            <a:endParaRPr b="0" i="0" sz="1350" u="none" cap="none" strike="noStrike">
              <a:solidFill>
                <a:schemeClr val="dk1"/>
              </a:solidFill>
              <a:latin typeface="Calibri"/>
              <a:ea typeface="Calibri"/>
              <a:cs typeface="Calibri"/>
              <a:sym typeface="Calibri"/>
            </a:endParaRPr>
          </a:p>
        </p:txBody>
      </p:sp>
      <p:sp>
        <p:nvSpPr>
          <p:cNvPr id="208" name="Google Shape;208;p12"/>
          <p:cNvSpPr/>
          <p:nvPr/>
        </p:nvSpPr>
        <p:spPr>
          <a:xfrm>
            <a:off x="548640" y="3383280"/>
            <a:ext cx="5394960" cy="2468880"/>
          </a:xfrm>
          <a:prstGeom prst="roundRect">
            <a:avLst>
              <a:gd fmla="val 4444"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2"/>
          <p:cNvSpPr txBox="1"/>
          <p:nvPr/>
        </p:nvSpPr>
        <p:spPr>
          <a:xfrm>
            <a:off x="822960" y="3566160"/>
            <a:ext cx="484632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600"/>
              <a:buFont typeface="Arial"/>
              <a:buNone/>
            </a:pPr>
            <a:r>
              <a:rPr b="1" i="0" lang="en-US" sz="1600" u="none" cap="none" strike="noStrike">
                <a:solidFill>
                  <a:srgbClr val="31007A"/>
                </a:solidFill>
                <a:latin typeface="Arial"/>
                <a:ea typeface="Arial"/>
                <a:cs typeface="Arial"/>
                <a:sym typeface="Arial"/>
              </a:rPr>
              <a:t>Same price for everyone</a:t>
            </a:r>
            <a:endParaRPr b="0" i="0" sz="1600" u="none" cap="none" strike="noStrike">
              <a:solidFill>
                <a:schemeClr val="dk1"/>
              </a:solidFill>
              <a:latin typeface="Calibri"/>
              <a:ea typeface="Calibri"/>
              <a:cs typeface="Calibri"/>
              <a:sym typeface="Calibri"/>
            </a:endParaRPr>
          </a:p>
        </p:txBody>
      </p:sp>
      <p:sp>
        <p:nvSpPr>
          <p:cNvPr id="210" name="Google Shape;210;p12"/>
          <p:cNvSpPr txBox="1"/>
          <p:nvPr/>
        </p:nvSpPr>
        <p:spPr>
          <a:xfrm>
            <a:off x="822960" y="4023360"/>
            <a:ext cx="4846320" cy="1645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00"/>
              <a:buFont typeface="Arial"/>
              <a:buNone/>
            </a:pPr>
            <a:r>
              <a:rPr b="0" i="0" lang="en-US" sz="1400" u="none" cap="none" strike="noStrike">
                <a:solidFill>
                  <a:srgbClr val="3A3350"/>
                </a:solidFill>
                <a:latin typeface="Arial"/>
                <a:ea typeface="Arial"/>
                <a:cs typeface="Arial"/>
                <a:sym typeface="Arial"/>
              </a:rPr>
              <a:t>First time Jumper raises, public or private. Users and investors get in at the same time, at the same $75M FDV. Substantial upside left on the table as Jumper becomes the super-app for onchain finance.</a:t>
            </a:r>
            <a:endParaRPr b="0" i="0" sz="1400" u="none" cap="none" strike="noStrike">
              <a:solidFill>
                <a:schemeClr val="dk1"/>
              </a:solidFill>
              <a:latin typeface="Calibri"/>
              <a:ea typeface="Calibri"/>
              <a:cs typeface="Calibri"/>
              <a:sym typeface="Calibri"/>
            </a:endParaRPr>
          </a:p>
        </p:txBody>
      </p:sp>
      <p:sp>
        <p:nvSpPr>
          <p:cNvPr id="211" name="Google Shape;211;p12"/>
          <p:cNvSpPr/>
          <p:nvPr/>
        </p:nvSpPr>
        <p:spPr>
          <a:xfrm>
            <a:off x="6126480" y="3383280"/>
            <a:ext cx="5486400" cy="2468880"/>
          </a:xfrm>
          <a:prstGeom prst="roundRect">
            <a:avLst>
              <a:gd fmla="val 444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2"/>
          <p:cNvSpPr txBox="1"/>
          <p:nvPr/>
        </p:nvSpPr>
        <p:spPr>
          <a:xfrm>
            <a:off x="6400800" y="3566160"/>
            <a:ext cx="493776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600"/>
              <a:buFont typeface="Arial"/>
              <a:buNone/>
            </a:pPr>
            <a:r>
              <a:rPr b="1" i="0" lang="en-US" sz="1600" u="none" cap="none" strike="noStrike">
                <a:solidFill>
                  <a:srgbClr val="31007A"/>
                </a:solidFill>
                <a:latin typeface="Arial"/>
                <a:ea typeface="Arial"/>
                <a:cs typeface="Arial"/>
                <a:sym typeface="Arial"/>
              </a:rPr>
              <a:t>Use of funds</a:t>
            </a:r>
            <a:endParaRPr b="0" i="0" sz="1600" u="none" cap="none" strike="noStrike">
              <a:solidFill>
                <a:schemeClr val="dk1"/>
              </a:solidFill>
              <a:latin typeface="Calibri"/>
              <a:ea typeface="Calibri"/>
              <a:cs typeface="Calibri"/>
              <a:sym typeface="Calibri"/>
            </a:endParaRPr>
          </a:p>
        </p:txBody>
      </p:sp>
      <p:sp>
        <p:nvSpPr>
          <p:cNvPr id="213" name="Google Shape;213;p12"/>
          <p:cNvSpPr txBox="1"/>
          <p:nvPr/>
        </p:nvSpPr>
        <p:spPr>
          <a:xfrm>
            <a:off x="6400800" y="4023360"/>
            <a:ext cx="4937760" cy="1097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400"/>
              <a:buFont typeface="Arial"/>
              <a:buNone/>
            </a:pPr>
            <a:r>
              <a:rPr b="0" i="0" lang="en-US" sz="1400" u="none" cap="none" strike="noStrike">
                <a:solidFill>
                  <a:srgbClr val="3A3350"/>
                </a:solidFill>
                <a:latin typeface="Arial"/>
                <a:ea typeface="Arial"/>
                <a:cs typeface="Arial"/>
                <a:sym typeface="Arial"/>
              </a:rPr>
              <a:t>Double down on distribution funnels for each product line, and grow aggressively into the approaching bull market.</a:t>
            </a:r>
            <a:endParaRPr b="0" i="0" sz="1400" u="none" cap="none" strike="noStrike">
              <a:solidFill>
                <a:schemeClr val="dk1"/>
              </a:solidFill>
              <a:latin typeface="Calibri"/>
              <a:ea typeface="Calibri"/>
              <a:cs typeface="Calibri"/>
              <a:sym typeface="Calibri"/>
            </a:endParaRPr>
          </a:p>
        </p:txBody>
      </p:sp>
      <p:sp>
        <p:nvSpPr>
          <p:cNvPr id="214" name="Google Shape;214;p12"/>
          <p:cNvSpPr txBox="1"/>
          <p:nvPr/>
        </p:nvSpPr>
        <p:spPr>
          <a:xfrm>
            <a:off x="6400800" y="5212080"/>
            <a:ext cx="49377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350"/>
              </a:buClr>
              <a:buSzPts val="1300"/>
              <a:buFont typeface="Arial"/>
              <a:buNone/>
            </a:pPr>
            <a:r>
              <a:rPr b="0" i="0" lang="en-US" sz="1300" u="none" cap="none" strike="noStrike">
                <a:solidFill>
                  <a:srgbClr val="3A3350"/>
                </a:solidFill>
                <a:latin typeface="Arial"/>
                <a:ea typeface="Arial"/>
                <a:cs typeface="Arial"/>
                <a:sym typeface="Arial"/>
              </a:rPr>
              <a:t>T</a:t>
            </a:r>
            <a:r>
              <a:rPr lang="en-US" sz="1300">
                <a:solidFill>
                  <a:srgbClr val="3A3350"/>
                </a:solidFill>
              </a:rPr>
              <a:t>GE: Q4</a:t>
            </a:r>
            <a:endParaRPr b="0" i="0" sz="1300" u="none" cap="none" strike="noStrike">
              <a:solidFill>
                <a:schemeClr val="dk1"/>
              </a:solidFill>
              <a:highlight>
                <a:schemeClr val="lt1"/>
              </a:highlight>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219" name="Shape 219"/>
        <p:cNvGrpSpPr/>
        <p:nvPr/>
      </p:nvGrpSpPr>
      <p:grpSpPr>
        <a:xfrm>
          <a:off x="0" y="0"/>
          <a:ext cx="0" cy="0"/>
          <a:chOff x="0" y="0"/>
          <a:chExt cx="0" cy="0"/>
        </a:xfrm>
      </p:grpSpPr>
      <p:sp>
        <p:nvSpPr>
          <p:cNvPr id="220" name="Google Shape;220;p13"/>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The team</a:t>
            </a:r>
            <a:endParaRPr b="0" i="0" sz="3000" u="none" cap="none" strike="noStrike">
              <a:solidFill>
                <a:schemeClr val="dk1"/>
              </a:solidFill>
              <a:latin typeface="Calibri"/>
              <a:ea typeface="Calibri"/>
              <a:cs typeface="Calibri"/>
              <a:sym typeface="Calibri"/>
            </a:endParaRPr>
          </a:p>
        </p:txBody>
      </p:sp>
      <p:sp>
        <p:nvSpPr>
          <p:cNvPr id="221" name="Google Shape;221;p13"/>
          <p:cNvSpPr txBox="1"/>
          <p:nvPr/>
        </p:nvSpPr>
        <p:spPr>
          <a:xfrm>
            <a:off x="548640" y="1005840"/>
            <a:ext cx="11091672"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1400"/>
              <a:buFont typeface="Arial"/>
              <a:buNone/>
            </a:pPr>
            <a:r>
              <a:rPr b="0" i="0" lang="en-US" sz="1400" u="none" cap="none" strike="noStrike">
                <a:solidFill>
                  <a:srgbClr val="6E6786"/>
                </a:solidFill>
                <a:latin typeface="Arial"/>
                <a:ea typeface="Arial"/>
                <a:cs typeface="Arial"/>
                <a:sym typeface="Arial"/>
              </a:rPr>
              <a:t>Building in public for five years.</a:t>
            </a:r>
            <a:endParaRPr b="0" i="0" sz="1400" u="none" cap="none" strike="noStrike">
              <a:solidFill>
                <a:schemeClr val="dk1"/>
              </a:solidFill>
              <a:latin typeface="Calibri"/>
              <a:ea typeface="Calibri"/>
              <a:cs typeface="Calibri"/>
              <a:sym typeface="Calibri"/>
            </a:endParaRPr>
          </a:p>
        </p:txBody>
      </p:sp>
      <p:sp>
        <p:nvSpPr>
          <p:cNvPr id="222" name="Google Shape;222;p13"/>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223" name="Google Shape;223;p13"/>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10</a:t>
            </a:r>
            <a:endParaRPr b="0" i="0" sz="850" u="none" cap="none" strike="noStrike">
              <a:solidFill>
                <a:schemeClr val="dk1"/>
              </a:solidFill>
              <a:latin typeface="Calibri"/>
              <a:ea typeface="Calibri"/>
              <a:cs typeface="Calibri"/>
              <a:sym typeface="Calibri"/>
            </a:endParaRPr>
          </a:p>
        </p:txBody>
      </p:sp>
      <p:sp>
        <p:nvSpPr>
          <p:cNvPr id="224" name="Google Shape;224;p13"/>
          <p:cNvSpPr/>
          <p:nvPr/>
        </p:nvSpPr>
        <p:spPr>
          <a:xfrm>
            <a:off x="548640" y="1554480"/>
            <a:ext cx="2086661" cy="2514600"/>
          </a:xfrm>
          <a:prstGeom prst="roundRect">
            <a:avLst>
              <a:gd fmla="val 5259"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jump-deck/photos/marko.png" id="225" name="Google Shape;225;p13"/>
          <p:cNvPicPr preferRelativeResize="0"/>
          <p:nvPr/>
        </p:nvPicPr>
        <p:blipFill rotWithShape="1">
          <a:blip r:embed="rId3">
            <a:alphaModFix/>
          </a:blip>
          <a:srcRect b="0" l="0" r="0" t="0"/>
          <a:stretch/>
        </p:blipFill>
        <p:spPr>
          <a:xfrm>
            <a:off x="777240" y="1783080"/>
            <a:ext cx="1143000" cy="1143000"/>
          </a:xfrm>
          <a:prstGeom prst="rect">
            <a:avLst/>
          </a:prstGeom>
          <a:noFill/>
          <a:ln>
            <a:noFill/>
          </a:ln>
        </p:spPr>
      </p:pic>
      <p:sp>
        <p:nvSpPr>
          <p:cNvPr id="226" name="Google Shape;226;p13"/>
          <p:cNvSpPr txBox="1"/>
          <p:nvPr/>
        </p:nvSpPr>
        <p:spPr>
          <a:xfrm>
            <a:off x="777240" y="306324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350"/>
              <a:buFont typeface="Arial"/>
              <a:buNone/>
            </a:pPr>
            <a:r>
              <a:rPr b="1" i="0" lang="en-US" sz="1350" u="none" cap="none" strike="noStrike">
                <a:solidFill>
                  <a:srgbClr val="31007A"/>
                </a:solidFill>
                <a:latin typeface="Arial"/>
                <a:ea typeface="Arial"/>
                <a:cs typeface="Arial"/>
                <a:sym typeface="Arial"/>
              </a:rPr>
              <a:t>Marko Jurina</a:t>
            </a:r>
            <a:endParaRPr b="0" i="0" sz="1350" u="none" cap="none" strike="noStrike">
              <a:solidFill>
                <a:schemeClr val="dk1"/>
              </a:solidFill>
              <a:latin typeface="Calibri"/>
              <a:ea typeface="Calibri"/>
              <a:cs typeface="Calibri"/>
              <a:sym typeface="Calibri"/>
            </a:endParaRPr>
          </a:p>
        </p:txBody>
      </p:sp>
      <p:sp>
        <p:nvSpPr>
          <p:cNvPr id="227" name="Google Shape;227;p13"/>
          <p:cNvSpPr txBox="1"/>
          <p:nvPr/>
        </p:nvSpPr>
        <p:spPr>
          <a:xfrm>
            <a:off x="777240" y="347472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150"/>
              <a:buFont typeface="Arial"/>
              <a:buNone/>
            </a:pPr>
            <a:r>
              <a:rPr b="1" i="0" lang="en-US" sz="1150" u="none" cap="none" strike="noStrike">
                <a:solidFill>
                  <a:srgbClr val="8700B8"/>
                </a:solidFill>
                <a:latin typeface="Arial"/>
                <a:ea typeface="Arial"/>
                <a:cs typeface="Arial"/>
                <a:sym typeface="Arial"/>
              </a:rPr>
              <a:t>CEO</a:t>
            </a:r>
            <a:endParaRPr b="0" i="0" sz="1150" u="none" cap="none" strike="noStrike">
              <a:solidFill>
                <a:schemeClr val="dk1"/>
              </a:solidFill>
              <a:latin typeface="Calibri"/>
              <a:ea typeface="Calibri"/>
              <a:cs typeface="Calibri"/>
              <a:sym typeface="Calibri"/>
            </a:endParaRPr>
          </a:p>
        </p:txBody>
      </p:sp>
      <p:sp>
        <p:nvSpPr>
          <p:cNvPr id="228" name="Google Shape;228;p13"/>
          <p:cNvSpPr/>
          <p:nvPr/>
        </p:nvSpPr>
        <p:spPr>
          <a:xfrm>
            <a:off x="2799893" y="1554480"/>
            <a:ext cx="2086661" cy="2514600"/>
          </a:xfrm>
          <a:prstGeom prst="roundRect">
            <a:avLst>
              <a:gd fmla="val 5259"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jump-deck/photos/octave.png" id="229" name="Google Shape;229;p13"/>
          <p:cNvPicPr preferRelativeResize="0"/>
          <p:nvPr/>
        </p:nvPicPr>
        <p:blipFill rotWithShape="1">
          <a:blip r:embed="rId4">
            <a:alphaModFix/>
          </a:blip>
          <a:srcRect b="0" l="0" r="0" t="0"/>
          <a:stretch/>
        </p:blipFill>
        <p:spPr>
          <a:xfrm>
            <a:off x="3028493" y="1783080"/>
            <a:ext cx="1143000" cy="1143000"/>
          </a:xfrm>
          <a:prstGeom prst="rect">
            <a:avLst/>
          </a:prstGeom>
          <a:noFill/>
          <a:ln>
            <a:noFill/>
          </a:ln>
        </p:spPr>
      </p:pic>
      <p:sp>
        <p:nvSpPr>
          <p:cNvPr id="230" name="Google Shape;230;p13"/>
          <p:cNvSpPr txBox="1"/>
          <p:nvPr/>
        </p:nvSpPr>
        <p:spPr>
          <a:xfrm>
            <a:off x="3028493" y="306324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350"/>
              <a:buFont typeface="Arial"/>
              <a:buNone/>
            </a:pPr>
            <a:r>
              <a:rPr b="1" i="0" lang="en-US" sz="1350" u="none" cap="none" strike="noStrike">
                <a:solidFill>
                  <a:srgbClr val="31007A"/>
                </a:solidFill>
                <a:latin typeface="Arial"/>
                <a:ea typeface="Arial"/>
                <a:cs typeface="Arial"/>
                <a:sym typeface="Arial"/>
              </a:rPr>
              <a:t>Octave Mesnard</a:t>
            </a:r>
            <a:endParaRPr b="0" i="0" sz="1350" u="none" cap="none" strike="noStrike">
              <a:solidFill>
                <a:schemeClr val="dk1"/>
              </a:solidFill>
              <a:latin typeface="Calibri"/>
              <a:ea typeface="Calibri"/>
              <a:cs typeface="Calibri"/>
              <a:sym typeface="Calibri"/>
            </a:endParaRPr>
          </a:p>
        </p:txBody>
      </p:sp>
      <p:sp>
        <p:nvSpPr>
          <p:cNvPr id="231" name="Google Shape;231;p13"/>
          <p:cNvSpPr txBox="1"/>
          <p:nvPr/>
        </p:nvSpPr>
        <p:spPr>
          <a:xfrm>
            <a:off x="3028493" y="347472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150"/>
              <a:buFont typeface="Arial"/>
              <a:buNone/>
            </a:pPr>
            <a:r>
              <a:rPr b="1" i="0" lang="en-US" sz="1150" u="none" cap="none" strike="noStrike">
                <a:solidFill>
                  <a:srgbClr val="8700B8"/>
                </a:solidFill>
                <a:latin typeface="Arial"/>
                <a:ea typeface="Arial"/>
                <a:cs typeface="Arial"/>
                <a:sym typeface="Arial"/>
              </a:rPr>
              <a:t>Head of Product &amp; Data</a:t>
            </a:r>
            <a:endParaRPr b="0" i="0" sz="1150" u="none" cap="none" strike="noStrike">
              <a:solidFill>
                <a:schemeClr val="dk1"/>
              </a:solidFill>
              <a:latin typeface="Calibri"/>
              <a:ea typeface="Calibri"/>
              <a:cs typeface="Calibri"/>
              <a:sym typeface="Calibri"/>
            </a:endParaRPr>
          </a:p>
        </p:txBody>
      </p:sp>
      <p:sp>
        <p:nvSpPr>
          <p:cNvPr id="232" name="Google Shape;232;p13"/>
          <p:cNvSpPr/>
          <p:nvPr/>
        </p:nvSpPr>
        <p:spPr>
          <a:xfrm>
            <a:off x="5051146" y="1554480"/>
            <a:ext cx="2086661" cy="2514600"/>
          </a:xfrm>
          <a:prstGeom prst="roundRect">
            <a:avLst>
              <a:gd fmla="val 5259"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jump-deck/photos/seb.png" id="233" name="Google Shape;233;p13"/>
          <p:cNvPicPr preferRelativeResize="0"/>
          <p:nvPr/>
        </p:nvPicPr>
        <p:blipFill rotWithShape="1">
          <a:blip r:embed="rId5">
            <a:alphaModFix/>
          </a:blip>
          <a:srcRect b="0" l="0" r="0" t="0"/>
          <a:stretch/>
        </p:blipFill>
        <p:spPr>
          <a:xfrm>
            <a:off x="5279746" y="1783080"/>
            <a:ext cx="1143000" cy="1143000"/>
          </a:xfrm>
          <a:prstGeom prst="rect">
            <a:avLst/>
          </a:prstGeom>
          <a:noFill/>
          <a:ln>
            <a:noFill/>
          </a:ln>
        </p:spPr>
      </p:pic>
      <p:sp>
        <p:nvSpPr>
          <p:cNvPr id="234" name="Google Shape;234;p13"/>
          <p:cNvSpPr txBox="1"/>
          <p:nvPr/>
        </p:nvSpPr>
        <p:spPr>
          <a:xfrm>
            <a:off x="5279746" y="306324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350"/>
              <a:buFont typeface="Arial"/>
              <a:buNone/>
            </a:pPr>
            <a:r>
              <a:rPr b="1" i="0" lang="en-US" sz="1350" u="none" cap="none" strike="noStrike">
                <a:solidFill>
                  <a:srgbClr val="31007A"/>
                </a:solidFill>
                <a:latin typeface="Arial"/>
                <a:ea typeface="Arial"/>
                <a:cs typeface="Arial"/>
                <a:sym typeface="Arial"/>
              </a:rPr>
              <a:t>Sebastien Bramille</a:t>
            </a:r>
            <a:endParaRPr b="0" i="0" sz="1350" u="none" cap="none" strike="noStrike">
              <a:solidFill>
                <a:schemeClr val="dk1"/>
              </a:solidFill>
              <a:latin typeface="Calibri"/>
              <a:ea typeface="Calibri"/>
              <a:cs typeface="Calibri"/>
              <a:sym typeface="Calibri"/>
            </a:endParaRPr>
          </a:p>
        </p:txBody>
      </p:sp>
      <p:sp>
        <p:nvSpPr>
          <p:cNvPr id="235" name="Google Shape;235;p13"/>
          <p:cNvSpPr txBox="1"/>
          <p:nvPr/>
        </p:nvSpPr>
        <p:spPr>
          <a:xfrm>
            <a:off x="5279746" y="347472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150"/>
              <a:buFont typeface="Arial"/>
              <a:buNone/>
            </a:pPr>
            <a:r>
              <a:rPr b="1" i="0" lang="en-US" sz="1150" u="none" cap="none" strike="noStrike">
                <a:solidFill>
                  <a:srgbClr val="8700B8"/>
                </a:solidFill>
                <a:latin typeface="Arial"/>
                <a:ea typeface="Arial"/>
                <a:cs typeface="Arial"/>
                <a:sym typeface="Arial"/>
              </a:rPr>
              <a:t>Engineering Lead</a:t>
            </a:r>
            <a:endParaRPr b="0" i="0" sz="1150" u="none" cap="none" strike="noStrike">
              <a:solidFill>
                <a:schemeClr val="dk1"/>
              </a:solidFill>
              <a:latin typeface="Calibri"/>
              <a:ea typeface="Calibri"/>
              <a:cs typeface="Calibri"/>
              <a:sym typeface="Calibri"/>
            </a:endParaRPr>
          </a:p>
        </p:txBody>
      </p:sp>
      <p:sp>
        <p:nvSpPr>
          <p:cNvPr id="236" name="Google Shape;236;p13"/>
          <p:cNvSpPr/>
          <p:nvPr/>
        </p:nvSpPr>
        <p:spPr>
          <a:xfrm>
            <a:off x="7302398" y="1554480"/>
            <a:ext cx="2086661" cy="2514600"/>
          </a:xfrm>
          <a:prstGeom prst="roundRect">
            <a:avLst>
              <a:gd fmla="val 5259"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jump-deck/photos/arjun.png" id="237" name="Google Shape;237;p13"/>
          <p:cNvPicPr preferRelativeResize="0"/>
          <p:nvPr/>
        </p:nvPicPr>
        <p:blipFill rotWithShape="1">
          <a:blip r:embed="rId6">
            <a:alphaModFix/>
          </a:blip>
          <a:srcRect b="0" l="0" r="0" t="0"/>
          <a:stretch/>
        </p:blipFill>
        <p:spPr>
          <a:xfrm>
            <a:off x="7530998" y="1783080"/>
            <a:ext cx="1143000" cy="1143000"/>
          </a:xfrm>
          <a:prstGeom prst="rect">
            <a:avLst/>
          </a:prstGeom>
          <a:noFill/>
          <a:ln>
            <a:noFill/>
          </a:ln>
        </p:spPr>
      </p:pic>
      <p:sp>
        <p:nvSpPr>
          <p:cNvPr id="238" name="Google Shape;238;p13"/>
          <p:cNvSpPr txBox="1"/>
          <p:nvPr/>
        </p:nvSpPr>
        <p:spPr>
          <a:xfrm>
            <a:off x="7530998" y="306324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350"/>
              <a:buFont typeface="Arial"/>
              <a:buNone/>
            </a:pPr>
            <a:r>
              <a:rPr b="1" i="0" lang="en-US" sz="1350" u="none" cap="none" strike="noStrike">
                <a:solidFill>
                  <a:srgbClr val="31007A"/>
                </a:solidFill>
                <a:latin typeface="Arial"/>
                <a:ea typeface="Arial"/>
                <a:cs typeface="Arial"/>
                <a:sym typeface="Arial"/>
              </a:rPr>
              <a:t>Arjun Chand</a:t>
            </a:r>
            <a:endParaRPr b="0" i="0" sz="1350" u="none" cap="none" strike="noStrike">
              <a:solidFill>
                <a:schemeClr val="dk1"/>
              </a:solidFill>
              <a:latin typeface="Calibri"/>
              <a:ea typeface="Calibri"/>
              <a:cs typeface="Calibri"/>
              <a:sym typeface="Calibri"/>
            </a:endParaRPr>
          </a:p>
        </p:txBody>
      </p:sp>
      <p:sp>
        <p:nvSpPr>
          <p:cNvPr id="239" name="Google Shape;239;p13"/>
          <p:cNvSpPr txBox="1"/>
          <p:nvPr/>
        </p:nvSpPr>
        <p:spPr>
          <a:xfrm>
            <a:off x="7530998" y="347472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150"/>
              <a:buFont typeface="Arial"/>
              <a:buNone/>
            </a:pPr>
            <a:r>
              <a:rPr b="1" i="0" lang="en-US" sz="1150" u="none" cap="none" strike="noStrike">
                <a:solidFill>
                  <a:srgbClr val="8700B8"/>
                </a:solidFill>
                <a:latin typeface="Arial"/>
                <a:ea typeface="Arial"/>
                <a:cs typeface="Arial"/>
                <a:sym typeface="Arial"/>
              </a:rPr>
              <a:t>Marketing</a:t>
            </a:r>
            <a:endParaRPr b="0" i="0" sz="1150" u="none" cap="none" strike="noStrike">
              <a:solidFill>
                <a:schemeClr val="dk1"/>
              </a:solidFill>
              <a:latin typeface="Calibri"/>
              <a:ea typeface="Calibri"/>
              <a:cs typeface="Calibri"/>
              <a:sym typeface="Calibri"/>
            </a:endParaRPr>
          </a:p>
        </p:txBody>
      </p:sp>
      <p:sp>
        <p:nvSpPr>
          <p:cNvPr id="240" name="Google Shape;240;p13"/>
          <p:cNvSpPr/>
          <p:nvPr/>
        </p:nvSpPr>
        <p:spPr>
          <a:xfrm>
            <a:off x="9553651" y="1554480"/>
            <a:ext cx="2086661" cy="2514600"/>
          </a:xfrm>
          <a:prstGeom prst="roundRect">
            <a:avLst>
              <a:gd fmla="val 5259"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jump-deck/photos/dean.png" id="241" name="Google Shape;241;p13"/>
          <p:cNvPicPr preferRelativeResize="0"/>
          <p:nvPr/>
        </p:nvPicPr>
        <p:blipFill rotWithShape="1">
          <a:blip r:embed="rId7">
            <a:alphaModFix/>
          </a:blip>
          <a:srcRect b="0" l="0" r="0" t="0"/>
          <a:stretch/>
        </p:blipFill>
        <p:spPr>
          <a:xfrm>
            <a:off x="9782251" y="1783080"/>
            <a:ext cx="1143000" cy="1143000"/>
          </a:xfrm>
          <a:prstGeom prst="rect">
            <a:avLst/>
          </a:prstGeom>
          <a:noFill/>
          <a:ln>
            <a:noFill/>
          </a:ln>
        </p:spPr>
      </p:pic>
      <p:sp>
        <p:nvSpPr>
          <p:cNvPr id="242" name="Google Shape;242;p13"/>
          <p:cNvSpPr txBox="1"/>
          <p:nvPr/>
        </p:nvSpPr>
        <p:spPr>
          <a:xfrm>
            <a:off x="9782251" y="306324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350"/>
              <a:buFont typeface="Arial"/>
              <a:buNone/>
            </a:pPr>
            <a:r>
              <a:rPr b="1" i="0" lang="en-US" sz="1350" u="none" cap="none" strike="noStrike">
                <a:solidFill>
                  <a:srgbClr val="31007A"/>
                </a:solidFill>
                <a:latin typeface="Arial"/>
                <a:ea typeface="Arial"/>
                <a:cs typeface="Arial"/>
                <a:sym typeface="Arial"/>
              </a:rPr>
              <a:t>Dean Simcock</a:t>
            </a:r>
            <a:endParaRPr b="0" i="0" sz="1350" u="none" cap="none" strike="noStrike">
              <a:solidFill>
                <a:schemeClr val="dk1"/>
              </a:solidFill>
              <a:latin typeface="Calibri"/>
              <a:ea typeface="Calibri"/>
              <a:cs typeface="Calibri"/>
              <a:sym typeface="Calibri"/>
            </a:endParaRPr>
          </a:p>
        </p:txBody>
      </p:sp>
      <p:sp>
        <p:nvSpPr>
          <p:cNvPr id="243" name="Google Shape;243;p13"/>
          <p:cNvSpPr txBox="1"/>
          <p:nvPr/>
        </p:nvSpPr>
        <p:spPr>
          <a:xfrm>
            <a:off x="9782251" y="3474720"/>
            <a:ext cx="1720901"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1150"/>
              <a:buFont typeface="Arial"/>
              <a:buNone/>
            </a:pPr>
            <a:r>
              <a:rPr b="1" i="0" lang="en-US" sz="1150" u="none" cap="none" strike="noStrike">
                <a:solidFill>
                  <a:srgbClr val="8700B8"/>
                </a:solidFill>
                <a:latin typeface="Arial"/>
                <a:ea typeface="Arial"/>
                <a:cs typeface="Arial"/>
                <a:sym typeface="Arial"/>
              </a:rPr>
              <a:t>Growth</a:t>
            </a:r>
            <a:endParaRPr b="0" i="0" sz="1150" u="none" cap="none" strike="noStrike">
              <a:solidFill>
                <a:schemeClr val="dk1"/>
              </a:solidFill>
              <a:latin typeface="Calibri"/>
              <a:ea typeface="Calibri"/>
              <a:cs typeface="Calibri"/>
              <a:sym typeface="Calibri"/>
            </a:endParaRPr>
          </a:p>
        </p:txBody>
      </p:sp>
      <p:sp>
        <p:nvSpPr>
          <p:cNvPr id="244" name="Google Shape;244;p13"/>
          <p:cNvSpPr txBox="1"/>
          <p:nvPr/>
        </p:nvSpPr>
        <p:spPr>
          <a:xfrm>
            <a:off x="548640" y="4343400"/>
            <a:ext cx="11091672"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350"/>
              </a:buClr>
              <a:buSzPts val="1400"/>
              <a:buFont typeface="Arial"/>
              <a:buNone/>
            </a:pPr>
            <a:r>
              <a:rPr lang="en-US">
                <a:solidFill>
                  <a:srgbClr val="3A3350"/>
                </a:solidFill>
              </a:rPr>
              <a:t>Plus 11 more across engineering, QA, design, BD, community and social</a:t>
            </a:r>
            <a:r>
              <a:rPr b="0" i="0" lang="en-US" sz="1400" u="none" cap="none" strike="noStrike">
                <a:solidFill>
                  <a:srgbClr val="3A3350"/>
                </a:solidFill>
                <a:latin typeface="Arial"/>
                <a:ea typeface="Arial"/>
                <a:cs typeface="Arial"/>
                <a:sym typeface="Arial"/>
              </a:rPr>
              <a:t>. Backed by </a:t>
            </a:r>
            <a:r>
              <a:rPr b="0" i="0" lang="en-US" sz="1400" cap="none" strike="noStrike">
                <a:solidFill>
                  <a:srgbClr val="3A3350"/>
                </a:solidFill>
                <a:latin typeface="Arial"/>
                <a:ea typeface="Arial"/>
                <a:cs typeface="Arial"/>
                <a:sym typeface="Arial"/>
              </a:rPr>
              <a:t>LI.FI</a:t>
            </a:r>
            <a:r>
              <a:rPr lang="en-US">
                <a:solidFill>
                  <a:srgbClr val="3A3350"/>
                </a:solidFill>
              </a:rPr>
              <a:t>’s investors, including Coinfund and Multicoin.</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F"/>
        </a:solidFill>
      </p:bgPr>
    </p:bg>
    <p:spTree>
      <p:nvGrpSpPr>
        <p:cNvPr id="249" name="Shape 249"/>
        <p:cNvGrpSpPr/>
        <p:nvPr/>
      </p:nvGrpSpPr>
      <p:grpSpPr>
        <a:xfrm>
          <a:off x="0" y="0"/>
          <a:ext cx="0" cy="0"/>
          <a:chOff x="0" y="0"/>
          <a:chExt cx="0" cy="0"/>
        </a:xfrm>
      </p:grpSpPr>
      <p:sp>
        <p:nvSpPr>
          <p:cNvPr id="250" name="Google Shape;250;p14"/>
          <p:cNvSpPr txBox="1"/>
          <p:nvPr/>
        </p:nvSpPr>
        <p:spPr>
          <a:xfrm>
            <a:off x="548640" y="384048"/>
            <a:ext cx="11091672"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1007A"/>
              </a:buClr>
              <a:buSzPts val="3000"/>
              <a:buFont typeface="Arial"/>
              <a:buNone/>
            </a:pPr>
            <a:r>
              <a:rPr b="1" i="0" lang="en-US" sz="3000" u="none" cap="none" strike="noStrike">
                <a:solidFill>
                  <a:srgbClr val="31007A"/>
                </a:solidFill>
                <a:latin typeface="Arial"/>
                <a:ea typeface="Arial"/>
                <a:cs typeface="Arial"/>
                <a:sym typeface="Arial"/>
              </a:rPr>
              <a:t>What moves JUMP</a:t>
            </a:r>
            <a:endParaRPr b="0" i="0" sz="3000" u="none" cap="none" strike="noStrike">
              <a:solidFill>
                <a:schemeClr val="dk1"/>
              </a:solidFill>
              <a:latin typeface="Calibri"/>
              <a:ea typeface="Calibri"/>
              <a:cs typeface="Calibri"/>
              <a:sym typeface="Calibri"/>
            </a:endParaRPr>
          </a:p>
        </p:txBody>
      </p:sp>
      <p:sp>
        <p:nvSpPr>
          <p:cNvPr id="251" name="Google Shape;251;p14"/>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252" name="Google Shape;252;p14"/>
          <p:cNvSpPr txBox="1"/>
          <p:nvPr/>
        </p:nvSpPr>
        <p:spPr>
          <a:xfrm>
            <a:off x="11091672" y="6473952"/>
            <a:ext cx="54864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6786"/>
              </a:buClr>
              <a:buSzPts val="850"/>
              <a:buFont typeface="Arial"/>
              <a:buNone/>
            </a:pPr>
            <a:r>
              <a:rPr b="0" i="0" lang="en-US" sz="850" u="none" cap="none" strike="noStrike">
                <a:solidFill>
                  <a:srgbClr val="6E6786"/>
                </a:solidFill>
                <a:latin typeface="Arial"/>
                <a:ea typeface="Arial"/>
                <a:cs typeface="Arial"/>
                <a:sym typeface="Arial"/>
              </a:rPr>
              <a:t>11</a:t>
            </a:r>
            <a:endParaRPr b="0" i="0" sz="850" u="none" cap="none" strike="noStrike">
              <a:solidFill>
                <a:schemeClr val="dk1"/>
              </a:solidFill>
              <a:latin typeface="Calibri"/>
              <a:ea typeface="Calibri"/>
              <a:cs typeface="Calibri"/>
              <a:sym typeface="Calibri"/>
            </a:endParaRPr>
          </a:p>
        </p:txBody>
      </p:sp>
      <p:sp>
        <p:nvSpPr>
          <p:cNvPr id="253" name="Google Shape;253;p14"/>
          <p:cNvSpPr/>
          <p:nvPr/>
        </p:nvSpPr>
        <p:spPr>
          <a:xfrm>
            <a:off x="548640" y="1371600"/>
            <a:ext cx="2649474" cy="2514600"/>
          </a:xfrm>
          <a:prstGeom prst="roundRect">
            <a:avLst>
              <a:gd fmla="val 436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4"/>
          <p:cNvSpPr txBox="1"/>
          <p:nvPr/>
        </p:nvSpPr>
        <p:spPr>
          <a:xfrm>
            <a:off x="777240" y="1554480"/>
            <a:ext cx="54864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2200"/>
              <a:buFont typeface="Arial"/>
              <a:buNone/>
            </a:pPr>
            <a:r>
              <a:rPr b="1" i="0" lang="en-US" sz="2200" u="none" cap="none" strike="noStrike">
                <a:solidFill>
                  <a:srgbClr val="8700B8"/>
                </a:solidFill>
                <a:latin typeface="Arial"/>
                <a:ea typeface="Arial"/>
                <a:cs typeface="Arial"/>
                <a:sym typeface="Arial"/>
              </a:rPr>
              <a:t>1</a:t>
            </a:r>
            <a:endParaRPr b="0" i="0" sz="2200" u="none" cap="none" strike="noStrike">
              <a:solidFill>
                <a:schemeClr val="dk1"/>
              </a:solidFill>
              <a:latin typeface="Calibri"/>
              <a:ea typeface="Calibri"/>
              <a:cs typeface="Calibri"/>
              <a:sym typeface="Calibri"/>
            </a:endParaRPr>
          </a:p>
        </p:txBody>
      </p:sp>
      <p:sp>
        <p:nvSpPr>
          <p:cNvPr id="255" name="Google Shape;255;p14"/>
          <p:cNvSpPr txBox="1"/>
          <p:nvPr/>
        </p:nvSpPr>
        <p:spPr>
          <a:xfrm>
            <a:off x="777240" y="2011680"/>
            <a:ext cx="2192274"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600"/>
              <a:buFont typeface="Arial"/>
              <a:buNone/>
            </a:pPr>
            <a:r>
              <a:rPr b="1" i="0" lang="en-US" sz="1600" u="none" cap="none" strike="noStrike">
                <a:solidFill>
                  <a:srgbClr val="31007A"/>
                </a:solidFill>
                <a:latin typeface="Arial"/>
                <a:ea typeface="Arial"/>
                <a:cs typeface="Arial"/>
                <a:sym typeface="Arial"/>
              </a:rPr>
              <a:t>Products ship</a:t>
            </a:r>
            <a:endParaRPr b="0" i="0" sz="1600" u="none" cap="none" strike="noStrike">
              <a:solidFill>
                <a:schemeClr val="dk1"/>
              </a:solidFill>
              <a:latin typeface="Calibri"/>
              <a:ea typeface="Calibri"/>
              <a:cs typeface="Calibri"/>
              <a:sym typeface="Calibri"/>
            </a:endParaRPr>
          </a:p>
        </p:txBody>
      </p:sp>
      <p:sp>
        <p:nvSpPr>
          <p:cNvPr id="256" name="Google Shape;256;p14"/>
          <p:cNvSpPr txBox="1"/>
          <p:nvPr/>
        </p:nvSpPr>
        <p:spPr>
          <a:xfrm>
            <a:off x="777240" y="2514600"/>
            <a:ext cx="2192274"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150"/>
              <a:buFont typeface="Arial"/>
              <a:buNone/>
            </a:pPr>
            <a:r>
              <a:rPr b="0" i="0" lang="en-US" sz="1150" u="none" cap="none" strike="noStrike">
                <a:solidFill>
                  <a:srgbClr val="3A3350"/>
                </a:solidFill>
                <a:latin typeface="Arial"/>
                <a:ea typeface="Arial"/>
                <a:cs typeface="Arial"/>
                <a:sym typeface="Arial"/>
              </a:rPr>
              <a:t>Perps launches with JUMP and Ondo incentives. Advanced takes swap share. RWA opens tokenized stocks. Then mobile, card, collectibles.</a:t>
            </a:r>
            <a:endParaRPr b="0" i="0" sz="1150" u="none" cap="none" strike="noStrike">
              <a:solidFill>
                <a:schemeClr val="dk1"/>
              </a:solidFill>
              <a:latin typeface="Calibri"/>
              <a:ea typeface="Calibri"/>
              <a:cs typeface="Calibri"/>
              <a:sym typeface="Calibri"/>
            </a:endParaRPr>
          </a:p>
        </p:txBody>
      </p:sp>
      <p:sp>
        <p:nvSpPr>
          <p:cNvPr id="257" name="Google Shape;257;p14"/>
          <p:cNvSpPr/>
          <p:nvPr/>
        </p:nvSpPr>
        <p:spPr>
          <a:xfrm>
            <a:off x="3362706" y="1371600"/>
            <a:ext cx="2649474" cy="2514600"/>
          </a:xfrm>
          <a:prstGeom prst="roundRect">
            <a:avLst>
              <a:gd fmla="val 4364" name="adj"/>
            </a:avLst>
          </a:prstGeom>
          <a:solidFill>
            <a:srgbClr val="31007A"/>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4"/>
          <p:cNvSpPr txBox="1"/>
          <p:nvPr/>
        </p:nvSpPr>
        <p:spPr>
          <a:xfrm>
            <a:off x="3591306" y="1554480"/>
            <a:ext cx="54864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5CFF"/>
              </a:buClr>
              <a:buSzPts val="2200"/>
              <a:buFont typeface="Arial"/>
              <a:buNone/>
            </a:pPr>
            <a:r>
              <a:rPr b="1" i="0" lang="en-US" sz="2200" u="none" cap="none" strike="noStrike">
                <a:solidFill>
                  <a:srgbClr val="D35CFF"/>
                </a:solidFill>
                <a:latin typeface="Arial"/>
                <a:ea typeface="Arial"/>
                <a:cs typeface="Arial"/>
                <a:sym typeface="Arial"/>
              </a:rPr>
              <a:t>2</a:t>
            </a:r>
            <a:endParaRPr b="0" i="0" sz="2200" u="none" cap="none" strike="noStrike">
              <a:solidFill>
                <a:schemeClr val="dk1"/>
              </a:solidFill>
              <a:latin typeface="Calibri"/>
              <a:ea typeface="Calibri"/>
              <a:cs typeface="Calibri"/>
              <a:sym typeface="Calibri"/>
            </a:endParaRPr>
          </a:p>
        </p:txBody>
      </p:sp>
      <p:sp>
        <p:nvSpPr>
          <p:cNvPr id="259" name="Google Shape;259;p14"/>
          <p:cNvSpPr txBox="1"/>
          <p:nvPr/>
        </p:nvSpPr>
        <p:spPr>
          <a:xfrm>
            <a:off x="3591306" y="2011680"/>
            <a:ext cx="2192274"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600"/>
              <a:buFont typeface="Arial"/>
              <a:buNone/>
            </a:pPr>
            <a:r>
              <a:rPr b="1" i="0" lang="en-US" sz="1600" u="none" cap="none" strike="noStrike">
                <a:solidFill>
                  <a:srgbClr val="FFFFFF"/>
                </a:solidFill>
                <a:latin typeface="Arial"/>
                <a:ea typeface="Arial"/>
                <a:cs typeface="Arial"/>
                <a:sym typeface="Arial"/>
              </a:rPr>
              <a:t>Revenue turns on</a:t>
            </a:r>
            <a:endParaRPr b="0" i="0" sz="1600" u="none" cap="none" strike="noStrike">
              <a:solidFill>
                <a:schemeClr val="dk1"/>
              </a:solidFill>
              <a:latin typeface="Calibri"/>
              <a:ea typeface="Calibri"/>
              <a:cs typeface="Calibri"/>
              <a:sym typeface="Calibri"/>
            </a:endParaRPr>
          </a:p>
        </p:txBody>
      </p:sp>
      <p:sp>
        <p:nvSpPr>
          <p:cNvPr id="260" name="Google Shape;260;p14"/>
          <p:cNvSpPr txBox="1"/>
          <p:nvPr/>
        </p:nvSpPr>
        <p:spPr>
          <a:xfrm>
            <a:off x="3591306" y="2514600"/>
            <a:ext cx="2192274"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150"/>
              <a:buFont typeface="Arial"/>
              <a:buNone/>
            </a:pPr>
            <a:r>
              <a:rPr b="0" i="0" lang="en-US" sz="1150" u="none" cap="none" strike="noStrike">
                <a:solidFill>
                  <a:srgbClr val="FFFFFF"/>
                </a:solidFill>
                <a:latin typeface="Arial"/>
                <a:ea typeface="Arial"/>
                <a:cs typeface="Arial"/>
                <a:sym typeface="Arial"/>
              </a:rPr>
              <a:t>Fees start across the app. Revenue funds buybacks; staking locks supply. Both pull tokens off the market.</a:t>
            </a:r>
            <a:endParaRPr b="0" i="0" sz="1150" u="none" cap="none" strike="noStrike">
              <a:solidFill>
                <a:schemeClr val="dk1"/>
              </a:solidFill>
              <a:latin typeface="Calibri"/>
              <a:ea typeface="Calibri"/>
              <a:cs typeface="Calibri"/>
              <a:sym typeface="Calibri"/>
            </a:endParaRPr>
          </a:p>
        </p:txBody>
      </p:sp>
      <p:sp>
        <p:nvSpPr>
          <p:cNvPr id="261" name="Google Shape;261;p14"/>
          <p:cNvSpPr/>
          <p:nvPr/>
        </p:nvSpPr>
        <p:spPr>
          <a:xfrm>
            <a:off x="6176772" y="1371600"/>
            <a:ext cx="2649474" cy="2514600"/>
          </a:xfrm>
          <a:prstGeom prst="roundRect">
            <a:avLst>
              <a:gd fmla="val 436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4"/>
          <p:cNvSpPr txBox="1"/>
          <p:nvPr/>
        </p:nvSpPr>
        <p:spPr>
          <a:xfrm>
            <a:off x="6405372" y="1554480"/>
            <a:ext cx="54864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2200"/>
              <a:buFont typeface="Arial"/>
              <a:buNone/>
            </a:pPr>
            <a:r>
              <a:rPr b="1" i="0" lang="en-US" sz="2200" u="none" cap="none" strike="noStrike">
                <a:solidFill>
                  <a:srgbClr val="8700B8"/>
                </a:solidFill>
                <a:latin typeface="Arial"/>
                <a:ea typeface="Arial"/>
                <a:cs typeface="Arial"/>
                <a:sym typeface="Arial"/>
              </a:rPr>
              <a:t>3</a:t>
            </a:r>
            <a:endParaRPr b="0" i="0" sz="2200" u="none" cap="none" strike="noStrike">
              <a:solidFill>
                <a:schemeClr val="dk1"/>
              </a:solidFill>
              <a:latin typeface="Calibri"/>
              <a:ea typeface="Calibri"/>
              <a:cs typeface="Calibri"/>
              <a:sym typeface="Calibri"/>
            </a:endParaRPr>
          </a:p>
        </p:txBody>
      </p:sp>
      <p:sp>
        <p:nvSpPr>
          <p:cNvPr id="263" name="Google Shape;263;p14"/>
          <p:cNvSpPr txBox="1"/>
          <p:nvPr/>
        </p:nvSpPr>
        <p:spPr>
          <a:xfrm>
            <a:off x="6405372" y="2011680"/>
            <a:ext cx="2192274"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600"/>
              <a:buFont typeface="Arial"/>
              <a:buNone/>
            </a:pPr>
            <a:r>
              <a:rPr b="1" i="0" lang="en-US" sz="1600" u="none" cap="none" strike="noStrike">
                <a:solidFill>
                  <a:srgbClr val="31007A"/>
                </a:solidFill>
                <a:latin typeface="Arial"/>
                <a:ea typeface="Arial"/>
                <a:cs typeface="Arial"/>
                <a:sym typeface="Arial"/>
              </a:rPr>
              <a:t>Distribution widens</a:t>
            </a:r>
            <a:endParaRPr b="0" i="0" sz="1600" u="none" cap="none" strike="noStrike">
              <a:solidFill>
                <a:schemeClr val="dk1"/>
              </a:solidFill>
              <a:latin typeface="Calibri"/>
              <a:ea typeface="Calibri"/>
              <a:cs typeface="Calibri"/>
              <a:sym typeface="Calibri"/>
            </a:endParaRPr>
          </a:p>
        </p:txBody>
      </p:sp>
      <p:sp>
        <p:nvSpPr>
          <p:cNvPr id="264" name="Google Shape;264;p14"/>
          <p:cNvSpPr txBox="1"/>
          <p:nvPr/>
        </p:nvSpPr>
        <p:spPr>
          <a:xfrm>
            <a:off x="6405372" y="2514600"/>
            <a:ext cx="2192274"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150"/>
              <a:buFont typeface="Arial"/>
              <a:buNone/>
            </a:pPr>
            <a:r>
              <a:rPr b="0" i="0" lang="en-US" sz="1150" u="none" cap="none" strike="noStrike">
                <a:solidFill>
                  <a:srgbClr val="3A3350"/>
                </a:solidFill>
                <a:latin typeface="Arial"/>
                <a:ea typeface="Arial"/>
                <a:cs typeface="Arial"/>
                <a:sym typeface="Arial"/>
              </a:rPr>
              <a:t>A mobile app built for people coming from Reddit, TikTok and Instagram, not from crypto.</a:t>
            </a:r>
            <a:endParaRPr b="0" i="0" sz="1150" u="none" cap="none" strike="noStrike">
              <a:solidFill>
                <a:schemeClr val="dk1"/>
              </a:solidFill>
              <a:latin typeface="Calibri"/>
              <a:ea typeface="Calibri"/>
              <a:cs typeface="Calibri"/>
              <a:sym typeface="Calibri"/>
            </a:endParaRPr>
          </a:p>
        </p:txBody>
      </p:sp>
      <p:sp>
        <p:nvSpPr>
          <p:cNvPr id="265" name="Google Shape;265;p14"/>
          <p:cNvSpPr/>
          <p:nvPr/>
        </p:nvSpPr>
        <p:spPr>
          <a:xfrm>
            <a:off x="8990838" y="1371600"/>
            <a:ext cx="2649474" cy="2514600"/>
          </a:xfrm>
          <a:prstGeom prst="roundRect">
            <a:avLst>
              <a:gd fmla="val 4364" name="adj"/>
            </a:avLst>
          </a:prstGeom>
          <a:solidFill>
            <a:srgbClr val="FFFF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4"/>
          <p:cNvSpPr txBox="1"/>
          <p:nvPr/>
        </p:nvSpPr>
        <p:spPr>
          <a:xfrm>
            <a:off x="9219438" y="1554480"/>
            <a:ext cx="54864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00B8"/>
              </a:buClr>
              <a:buSzPts val="2200"/>
              <a:buFont typeface="Arial"/>
              <a:buNone/>
            </a:pPr>
            <a:r>
              <a:rPr b="1" i="0" lang="en-US" sz="2200" u="none" cap="none" strike="noStrike">
                <a:solidFill>
                  <a:srgbClr val="8700B8"/>
                </a:solidFill>
                <a:latin typeface="Arial"/>
                <a:ea typeface="Arial"/>
                <a:cs typeface="Arial"/>
                <a:sym typeface="Arial"/>
              </a:rPr>
              <a:t>4</a:t>
            </a:r>
            <a:endParaRPr b="0" i="0" sz="2200" u="none" cap="none" strike="noStrike">
              <a:solidFill>
                <a:schemeClr val="dk1"/>
              </a:solidFill>
              <a:latin typeface="Calibri"/>
              <a:ea typeface="Calibri"/>
              <a:cs typeface="Calibri"/>
              <a:sym typeface="Calibri"/>
            </a:endParaRPr>
          </a:p>
        </p:txBody>
      </p:sp>
      <p:sp>
        <p:nvSpPr>
          <p:cNvPr id="267" name="Google Shape;267;p14"/>
          <p:cNvSpPr txBox="1"/>
          <p:nvPr/>
        </p:nvSpPr>
        <p:spPr>
          <a:xfrm>
            <a:off x="9219438" y="2011680"/>
            <a:ext cx="2192274"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600"/>
              <a:buFont typeface="Arial"/>
              <a:buNone/>
            </a:pPr>
            <a:r>
              <a:rPr b="1" i="0" lang="en-US" sz="1600" u="none" cap="none" strike="noStrike">
                <a:solidFill>
                  <a:srgbClr val="31007A"/>
                </a:solidFill>
                <a:latin typeface="Arial"/>
                <a:ea typeface="Arial"/>
                <a:cs typeface="Arial"/>
                <a:sym typeface="Arial"/>
              </a:rPr>
              <a:t>The narrative is hot</a:t>
            </a:r>
            <a:endParaRPr b="0" i="0" sz="1600" u="none" cap="none" strike="noStrike">
              <a:solidFill>
                <a:schemeClr val="dk1"/>
              </a:solidFill>
              <a:latin typeface="Calibri"/>
              <a:ea typeface="Calibri"/>
              <a:cs typeface="Calibri"/>
              <a:sym typeface="Calibri"/>
            </a:endParaRPr>
          </a:p>
        </p:txBody>
      </p:sp>
      <p:sp>
        <p:nvSpPr>
          <p:cNvPr id="268" name="Google Shape;268;p14"/>
          <p:cNvSpPr txBox="1"/>
          <p:nvPr/>
        </p:nvSpPr>
        <p:spPr>
          <a:xfrm>
            <a:off x="9219438" y="2514600"/>
            <a:ext cx="2192274"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150"/>
              <a:buFont typeface="Arial"/>
              <a:buNone/>
            </a:pPr>
            <a:r>
              <a:rPr b="0" i="0" lang="en-US" sz="1150" u="none" cap="none" strike="noStrike">
                <a:solidFill>
                  <a:srgbClr val="3A3350"/>
                </a:solidFill>
                <a:latin typeface="Arial"/>
                <a:ea typeface="Arial"/>
                <a:cs typeface="Arial"/>
                <a:sym typeface="Arial"/>
              </a:rPr>
              <a:t>Consumer apps are getting priced: Fomo at $550M, Jupiter at $2.15B+, Tensor acquired by Coinbase.</a:t>
            </a:r>
            <a:endParaRPr b="0" i="0" sz="1150" u="none" cap="none" strike="noStrike">
              <a:solidFill>
                <a:schemeClr val="dk1"/>
              </a:solidFill>
              <a:latin typeface="Calibri"/>
              <a:ea typeface="Calibri"/>
              <a:cs typeface="Calibri"/>
              <a:sym typeface="Calibri"/>
            </a:endParaRPr>
          </a:p>
        </p:txBody>
      </p:sp>
      <p:sp>
        <p:nvSpPr>
          <p:cNvPr id="269" name="Google Shape;269;p14"/>
          <p:cNvSpPr txBox="1"/>
          <p:nvPr/>
        </p:nvSpPr>
        <p:spPr>
          <a:xfrm>
            <a:off x="548640" y="4160520"/>
            <a:ext cx="548640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6786"/>
              </a:buClr>
              <a:buSzPts val="1400"/>
              <a:buFont typeface="Arial"/>
              <a:buNone/>
            </a:pPr>
            <a:r>
              <a:rPr b="1" i="0" lang="en-US" sz="1400" u="none" cap="none" strike="noStrike">
                <a:solidFill>
                  <a:srgbClr val="6E6786"/>
                </a:solidFill>
                <a:latin typeface="Arial"/>
                <a:ea typeface="Arial"/>
                <a:cs typeface="Arial"/>
                <a:sym typeface="Arial"/>
              </a:rPr>
              <a:t>What could go wrong</a:t>
            </a:r>
            <a:endParaRPr b="0" i="0" sz="1400" u="none" cap="none" strike="noStrike">
              <a:solidFill>
                <a:schemeClr val="dk1"/>
              </a:solidFill>
              <a:latin typeface="Calibri"/>
              <a:ea typeface="Calibri"/>
              <a:cs typeface="Calibri"/>
              <a:sym typeface="Calibri"/>
            </a:endParaRPr>
          </a:p>
        </p:txBody>
      </p:sp>
      <p:sp>
        <p:nvSpPr>
          <p:cNvPr id="270" name="Google Shape;270;p14"/>
          <p:cNvSpPr/>
          <p:nvPr/>
        </p:nvSpPr>
        <p:spPr>
          <a:xfrm>
            <a:off x="548640" y="4526280"/>
            <a:ext cx="5394960" cy="1371600"/>
          </a:xfrm>
          <a:prstGeom prst="roundRect">
            <a:avLst>
              <a:gd fmla="val 8000"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4"/>
          <p:cNvSpPr txBox="1"/>
          <p:nvPr/>
        </p:nvSpPr>
        <p:spPr>
          <a:xfrm>
            <a:off x="822960" y="4663440"/>
            <a:ext cx="484632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500"/>
              <a:buFont typeface="Arial"/>
              <a:buNone/>
            </a:pPr>
            <a:r>
              <a:rPr b="1" i="0" lang="en-US" sz="1500" u="none" cap="none" strike="noStrike">
                <a:solidFill>
                  <a:srgbClr val="31007A"/>
                </a:solidFill>
                <a:latin typeface="Arial"/>
                <a:ea typeface="Arial"/>
                <a:cs typeface="Arial"/>
                <a:sym typeface="Arial"/>
              </a:rPr>
              <a:t>Distribution is the whole game</a:t>
            </a:r>
            <a:endParaRPr b="0" i="0" sz="1500" u="none" cap="none" strike="noStrike">
              <a:solidFill>
                <a:schemeClr val="dk1"/>
              </a:solidFill>
              <a:latin typeface="Calibri"/>
              <a:ea typeface="Calibri"/>
              <a:cs typeface="Calibri"/>
              <a:sym typeface="Calibri"/>
            </a:endParaRPr>
          </a:p>
        </p:txBody>
      </p:sp>
      <p:sp>
        <p:nvSpPr>
          <p:cNvPr id="272" name="Google Shape;272;p14"/>
          <p:cNvSpPr txBox="1"/>
          <p:nvPr/>
        </p:nvSpPr>
        <p:spPr>
          <a:xfrm>
            <a:off x="822960" y="5029200"/>
            <a:ext cx="484632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200"/>
              <a:buFont typeface="Arial"/>
              <a:buNone/>
            </a:pPr>
            <a:r>
              <a:rPr b="0" i="0" lang="en-US" sz="1200" u="none" cap="none" strike="noStrike">
                <a:solidFill>
                  <a:srgbClr val="3A3350"/>
                </a:solidFill>
                <a:latin typeface="Arial"/>
                <a:ea typeface="Arial"/>
                <a:cs typeface="Arial"/>
                <a:sym typeface="Arial"/>
              </a:rPr>
              <a:t>Users have one app for every use case today. Jumper has to win on acquisition, not just product.</a:t>
            </a:r>
            <a:endParaRPr b="0" i="0" sz="1200" u="none" cap="none" strike="noStrike">
              <a:solidFill>
                <a:schemeClr val="dk1"/>
              </a:solidFill>
              <a:latin typeface="Calibri"/>
              <a:ea typeface="Calibri"/>
              <a:cs typeface="Calibri"/>
              <a:sym typeface="Calibri"/>
            </a:endParaRPr>
          </a:p>
        </p:txBody>
      </p:sp>
      <p:sp>
        <p:nvSpPr>
          <p:cNvPr id="273" name="Google Shape;273;p14"/>
          <p:cNvSpPr/>
          <p:nvPr/>
        </p:nvSpPr>
        <p:spPr>
          <a:xfrm>
            <a:off x="6126480" y="4526280"/>
            <a:ext cx="5486400" cy="1371600"/>
          </a:xfrm>
          <a:prstGeom prst="roundRect">
            <a:avLst>
              <a:gd fmla="val 8000" name="adj"/>
            </a:avLst>
          </a:prstGeom>
          <a:solidFill>
            <a:srgbClr val="F3EBFF"/>
          </a:solidFill>
          <a:ln cap="flat" cmpd="sng" w="9525">
            <a:solidFill>
              <a:srgbClr val="D9D2E6"/>
            </a:solidFill>
            <a:prstDash val="solid"/>
            <a:round/>
            <a:headEnd len="sm" w="sm" type="none"/>
            <a:tailEnd len="sm" w="sm" type="none"/>
          </a:ln>
          <a:effectLst>
            <a:outerShdw blurRad="76200" rotWithShape="0" algn="bl" dir="5400000" dist="19050">
              <a:srgbClr val="31007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4"/>
          <p:cNvSpPr txBox="1"/>
          <p:nvPr/>
        </p:nvSpPr>
        <p:spPr>
          <a:xfrm>
            <a:off x="6400800" y="4663440"/>
            <a:ext cx="493776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007A"/>
              </a:buClr>
              <a:buSzPts val="1500"/>
              <a:buFont typeface="Arial"/>
              <a:buNone/>
            </a:pPr>
            <a:r>
              <a:rPr b="1" i="0" lang="en-US" sz="1500" u="none" cap="none" strike="noStrike">
                <a:solidFill>
                  <a:srgbClr val="31007A"/>
                </a:solidFill>
                <a:latin typeface="Arial"/>
                <a:ea typeface="Arial"/>
                <a:cs typeface="Arial"/>
                <a:sym typeface="Arial"/>
              </a:rPr>
              <a:t>Everyone wants to be the super-app</a:t>
            </a:r>
            <a:endParaRPr b="0" i="0" sz="1500" u="none" cap="none" strike="noStrike">
              <a:solidFill>
                <a:schemeClr val="dk1"/>
              </a:solidFill>
              <a:latin typeface="Calibri"/>
              <a:ea typeface="Calibri"/>
              <a:cs typeface="Calibri"/>
              <a:sym typeface="Calibri"/>
            </a:endParaRPr>
          </a:p>
        </p:txBody>
      </p:sp>
      <p:sp>
        <p:nvSpPr>
          <p:cNvPr id="275" name="Google Shape;275;p14"/>
          <p:cNvSpPr txBox="1"/>
          <p:nvPr/>
        </p:nvSpPr>
        <p:spPr>
          <a:xfrm>
            <a:off x="6400800" y="5029200"/>
            <a:ext cx="493776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3350"/>
              </a:buClr>
              <a:buSzPts val="1200"/>
              <a:buFont typeface="Arial"/>
              <a:buNone/>
            </a:pPr>
            <a:r>
              <a:rPr b="0" i="0" lang="en-US" sz="1200" u="none" cap="none" strike="noStrike">
                <a:solidFill>
                  <a:srgbClr val="3A3350"/>
                </a:solidFill>
                <a:latin typeface="Arial"/>
                <a:ea typeface="Arial"/>
                <a:cs typeface="Arial"/>
                <a:sym typeface="Arial"/>
              </a:rPr>
              <a:t>Jupiter and the big wallets are heading the same way. We have to move faster than they do.</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0014"/>
        </a:solidFill>
      </p:bgPr>
    </p:bg>
    <p:spTree>
      <p:nvGrpSpPr>
        <p:cNvPr id="280" name="Shape 280"/>
        <p:cNvGrpSpPr/>
        <p:nvPr/>
      </p:nvGrpSpPr>
      <p:grpSpPr>
        <a:xfrm>
          <a:off x="0" y="0"/>
          <a:ext cx="0" cy="0"/>
          <a:chOff x="0" y="0"/>
          <a:chExt cx="0" cy="0"/>
        </a:xfrm>
      </p:grpSpPr>
      <p:sp>
        <p:nvSpPr>
          <p:cNvPr id="281" name="Google Shape;281;p15"/>
          <p:cNvSpPr txBox="1"/>
          <p:nvPr/>
        </p:nvSpPr>
        <p:spPr>
          <a:xfrm>
            <a:off x="548640" y="6473952"/>
            <a:ext cx="8229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850"/>
              <a:buFont typeface="Arial"/>
              <a:buNone/>
            </a:pPr>
            <a:r>
              <a:rPr b="0" i="0" lang="en-US" sz="850" u="none" cap="none" strike="noStrike">
                <a:solidFill>
                  <a:srgbClr val="BEA0EB"/>
                </a:solidFill>
                <a:latin typeface="Arial"/>
                <a:ea typeface="Arial"/>
                <a:cs typeface="Arial"/>
                <a:sym typeface="Arial"/>
              </a:rPr>
              <a:t>Jumper · Confidential · Sept 2026</a:t>
            </a:r>
            <a:endParaRPr b="0" i="0" sz="850" u="none" cap="none" strike="noStrike">
              <a:solidFill>
                <a:schemeClr val="dk1"/>
              </a:solidFill>
              <a:latin typeface="Calibri"/>
              <a:ea typeface="Calibri"/>
              <a:cs typeface="Calibri"/>
              <a:sym typeface="Calibri"/>
            </a:endParaRPr>
          </a:p>
        </p:txBody>
      </p:sp>
      <p:sp>
        <p:nvSpPr>
          <p:cNvPr id="282" name="Google Shape;282;p15"/>
          <p:cNvSpPr txBox="1"/>
          <p:nvPr/>
        </p:nvSpPr>
        <p:spPr>
          <a:xfrm>
            <a:off x="11091672" y="6473952"/>
            <a:ext cx="5487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BEA0EB"/>
              </a:buClr>
              <a:buSzPts val="850"/>
              <a:buFont typeface="Arial"/>
              <a:buNone/>
            </a:pPr>
            <a:r>
              <a:rPr lang="en-US" sz="850">
                <a:solidFill>
                  <a:srgbClr val="BEA0EB"/>
                </a:solidFill>
              </a:rPr>
              <a:t>1</a:t>
            </a:r>
            <a:r>
              <a:rPr b="0" i="0" lang="en-US" sz="850" u="none" cap="none" strike="noStrike">
                <a:solidFill>
                  <a:srgbClr val="BEA0EB"/>
                </a:solidFill>
                <a:latin typeface="Arial"/>
                <a:ea typeface="Arial"/>
                <a:cs typeface="Arial"/>
                <a:sym typeface="Arial"/>
              </a:rPr>
              <a:t>2</a:t>
            </a:r>
            <a:endParaRPr b="0" i="0" sz="850" u="none" cap="none" strike="noStrike">
              <a:solidFill>
                <a:schemeClr val="dk1"/>
              </a:solidFill>
              <a:latin typeface="Calibri"/>
              <a:ea typeface="Calibri"/>
              <a:cs typeface="Calibri"/>
              <a:sym typeface="Calibri"/>
            </a:endParaRPr>
          </a:p>
        </p:txBody>
      </p:sp>
      <p:sp>
        <p:nvSpPr>
          <p:cNvPr id="283" name="Google Shape;283;p15"/>
          <p:cNvSpPr/>
          <p:nvPr/>
        </p:nvSpPr>
        <p:spPr>
          <a:xfrm>
            <a:off x="7863840" y="-1097280"/>
            <a:ext cx="5943600" cy="5943600"/>
          </a:xfrm>
          <a:prstGeom prst="ellipse">
            <a:avLst/>
          </a:prstGeom>
          <a:solidFill>
            <a:srgbClr val="120F29"/>
          </a:solidFill>
          <a:ln cap="flat" cmpd="sng" w="12700">
            <a:solidFill>
              <a:srgbClr val="120F2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9326880" y="365760"/>
            <a:ext cx="3108900" cy="3108900"/>
          </a:xfrm>
          <a:prstGeom prst="ellipse">
            <a:avLst/>
          </a:prstGeom>
          <a:solidFill>
            <a:srgbClr val="24203D"/>
          </a:solidFill>
          <a:ln cap="flat" cmpd="sng" w="12700">
            <a:solidFill>
              <a:srgbClr val="2420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10332720" y="1371600"/>
            <a:ext cx="1097400" cy="1097400"/>
          </a:xfrm>
          <a:prstGeom prst="ellipse">
            <a:avLst/>
          </a:prstGeom>
          <a:solidFill>
            <a:srgbClr val="D35CFF"/>
          </a:solidFill>
          <a:ln cap="flat" cmpd="sng" w="12700">
            <a:solidFill>
              <a:srgbClr val="D35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txBox="1"/>
          <p:nvPr/>
        </p:nvSpPr>
        <p:spPr>
          <a:xfrm>
            <a:off x="548640" y="1600200"/>
            <a:ext cx="7315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35CFF"/>
              </a:buClr>
              <a:buSzPts val="1050"/>
              <a:buFont typeface="Arial"/>
              <a:buNone/>
            </a:pPr>
            <a:r>
              <a:rPr b="1" i="0" lang="en-US" sz="1050" u="none" cap="none" strike="noStrike">
                <a:solidFill>
                  <a:srgbClr val="D35CFF"/>
                </a:solidFill>
                <a:latin typeface="Arial"/>
                <a:ea typeface="Arial"/>
                <a:cs typeface="Arial"/>
                <a:sym typeface="Arial"/>
              </a:rPr>
              <a:t>GET IN TOUCH</a:t>
            </a:r>
            <a:endParaRPr b="0" i="0" sz="1050" u="none" cap="none" strike="noStrike">
              <a:solidFill>
                <a:schemeClr val="dk1"/>
              </a:solidFill>
              <a:latin typeface="Calibri"/>
              <a:ea typeface="Calibri"/>
              <a:cs typeface="Calibri"/>
              <a:sym typeface="Calibri"/>
            </a:endParaRPr>
          </a:p>
        </p:txBody>
      </p:sp>
      <p:sp>
        <p:nvSpPr>
          <p:cNvPr id="287" name="Google Shape;287;p15"/>
          <p:cNvSpPr txBox="1"/>
          <p:nvPr/>
        </p:nvSpPr>
        <p:spPr>
          <a:xfrm>
            <a:off x="512064" y="1874520"/>
            <a:ext cx="73152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000"/>
              <a:buFont typeface="Arial"/>
              <a:buNone/>
            </a:pPr>
            <a:r>
              <a:rPr b="1" i="0" lang="en-US" sz="6000" u="none" cap="none" strike="noStrike">
                <a:solidFill>
                  <a:srgbClr val="FFFFFF"/>
                </a:solidFill>
                <a:latin typeface="Arial"/>
                <a:ea typeface="Arial"/>
                <a:cs typeface="Arial"/>
                <a:sym typeface="Arial"/>
              </a:rPr>
              <a:t>Let's talk.</a:t>
            </a:r>
            <a:endParaRPr b="0" i="0" sz="6000" u="none" cap="none" strike="noStrike">
              <a:solidFill>
                <a:schemeClr val="dk1"/>
              </a:solidFill>
              <a:latin typeface="Calibri"/>
              <a:ea typeface="Calibri"/>
              <a:cs typeface="Calibri"/>
              <a:sym typeface="Calibri"/>
            </a:endParaRPr>
          </a:p>
        </p:txBody>
      </p:sp>
      <p:sp>
        <p:nvSpPr>
          <p:cNvPr id="288" name="Google Shape;288;p15"/>
          <p:cNvSpPr txBox="1"/>
          <p:nvPr/>
        </p:nvSpPr>
        <p:spPr>
          <a:xfrm>
            <a:off x="548640" y="3063240"/>
            <a:ext cx="73152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600"/>
              <a:buFont typeface="Arial"/>
              <a:buNone/>
            </a:pPr>
            <a:r>
              <a:rPr b="1" i="0" lang="en-US" sz="1600" u="none" cap="none" strike="noStrike">
                <a:solidFill>
                  <a:srgbClr val="FFFFFF"/>
                </a:solidFill>
                <a:latin typeface="Arial"/>
                <a:ea typeface="Arial"/>
                <a:cs typeface="Arial"/>
                <a:sym typeface="Arial"/>
              </a:rPr>
              <a:t>Marko Jurina</a:t>
            </a:r>
            <a:r>
              <a:rPr b="0" i="0" lang="en-US" sz="1600" u="none" cap="none" strike="noStrike">
                <a:solidFill>
                  <a:srgbClr val="BEA0EB"/>
                </a:solidFill>
                <a:latin typeface="Arial"/>
                <a:ea typeface="Arial"/>
                <a:cs typeface="Arial"/>
                <a:sym typeface="Arial"/>
              </a:rPr>
              <a:t>   CEO, Jumper</a:t>
            </a:r>
            <a:endParaRPr b="0" i="0" sz="1600" u="none" cap="none" strike="noStrike">
              <a:solidFill>
                <a:schemeClr val="dk1"/>
              </a:solidFill>
              <a:latin typeface="Calibri"/>
              <a:ea typeface="Calibri"/>
              <a:cs typeface="Calibri"/>
              <a:sym typeface="Calibri"/>
            </a:endParaRPr>
          </a:p>
        </p:txBody>
      </p:sp>
      <p:sp>
        <p:nvSpPr>
          <p:cNvPr id="289" name="Google Shape;289;p15"/>
          <p:cNvSpPr txBox="1"/>
          <p:nvPr/>
        </p:nvSpPr>
        <p:spPr>
          <a:xfrm>
            <a:off x="548640" y="3840480"/>
            <a:ext cx="30174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950"/>
              <a:buFont typeface="Arial"/>
              <a:buNone/>
            </a:pPr>
            <a:r>
              <a:rPr b="1" i="0" lang="en-US" sz="950" u="none" cap="none" strike="noStrike">
                <a:solidFill>
                  <a:srgbClr val="BEA0EB"/>
                </a:solidFill>
                <a:latin typeface="Arial"/>
                <a:ea typeface="Arial"/>
                <a:cs typeface="Arial"/>
                <a:sym typeface="Arial"/>
              </a:rPr>
              <a:t>TELEGRAM</a:t>
            </a:r>
            <a:endParaRPr b="0" i="0" sz="950" u="none" cap="none" strike="noStrike">
              <a:solidFill>
                <a:schemeClr val="dk1"/>
              </a:solidFill>
              <a:latin typeface="Calibri"/>
              <a:ea typeface="Calibri"/>
              <a:cs typeface="Calibri"/>
              <a:sym typeface="Calibri"/>
            </a:endParaRPr>
          </a:p>
        </p:txBody>
      </p:sp>
      <p:sp>
        <p:nvSpPr>
          <p:cNvPr id="290" name="Google Shape;290;p15"/>
          <p:cNvSpPr txBox="1"/>
          <p:nvPr/>
        </p:nvSpPr>
        <p:spPr>
          <a:xfrm>
            <a:off x="548640" y="4114800"/>
            <a:ext cx="31089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@zord4n</a:t>
            </a:r>
            <a:endParaRPr b="0" i="0" sz="2000" u="none" cap="none" strike="noStrike">
              <a:solidFill>
                <a:schemeClr val="dk1"/>
              </a:solidFill>
              <a:latin typeface="Calibri"/>
              <a:ea typeface="Calibri"/>
              <a:cs typeface="Calibri"/>
              <a:sym typeface="Calibri"/>
            </a:endParaRPr>
          </a:p>
        </p:txBody>
      </p:sp>
      <p:sp>
        <p:nvSpPr>
          <p:cNvPr id="291" name="Google Shape;291;p15"/>
          <p:cNvSpPr txBox="1"/>
          <p:nvPr/>
        </p:nvSpPr>
        <p:spPr>
          <a:xfrm>
            <a:off x="3840480" y="3840480"/>
            <a:ext cx="30174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950"/>
              <a:buFont typeface="Arial"/>
              <a:buNone/>
            </a:pPr>
            <a:r>
              <a:rPr b="1" i="0" lang="en-US" sz="950" u="none" cap="none" strike="noStrike">
                <a:solidFill>
                  <a:srgbClr val="BEA0EB"/>
                </a:solidFill>
                <a:latin typeface="Arial"/>
                <a:ea typeface="Arial"/>
                <a:cs typeface="Arial"/>
                <a:sym typeface="Arial"/>
              </a:rPr>
              <a:t>EMAIL</a:t>
            </a:r>
            <a:endParaRPr b="0" i="0" sz="950" u="none" cap="none" strike="noStrike">
              <a:solidFill>
                <a:schemeClr val="dk1"/>
              </a:solidFill>
              <a:latin typeface="Calibri"/>
              <a:ea typeface="Calibri"/>
              <a:cs typeface="Calibri"/>
              <a:sym typeface="Calibri"/>
            </a:endParaRPr>
          </a:p>
        </p:txBody>
      </p:sp>
      <p:sp>
        <p:nvSpPr>
          <p:cNvPr id="292" name="Google Shape;292;p15"/>
          <p:cNvSpPr txBox="1"/>
          <p:nvPr/>
        </p:nvSpPr>
        <p:spPr>
          <a:xfrm>
            <a:off x="3840480" y="4114800"/>
            <a:ext cx="31089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marko@jumper.xyz</a:t>
            </a:r>
            <a:endParaRPr b="0" i="0" sz="2000" u="none" cap="none" strike="noStrike">
              <a:solidFill>
                <a:schemeClr val="dk1"/>
              </a:solidFill>
              <a:latin typeface="Calibri"/>
              <a:ea typeface="Calibri"/>
              <a:cs typeface="Calibri"/>
              <a:sym typeface="Calibri"/>
            </a:endParaRPr>
          </a:p>
        </p:txBody>
      </p:sp>
      <p:sp>
        <p:nvSpPr>
          <p:cNvPr id="293" name="Google Shape;293;p15"/>
          <p:cNvSpPr/>
          <p:nvPr/>
        </p:nvSpPr>
        <p:spPr>
          <a:xfrm>
            <a:off x="548640" y="5074920"/>
            <a:ext cx="3657600" cy="457200"/>
          </a:xfrm>
          <a:prstGeom prst="roundRect">
            <a:avLst>
              <a:gd fmla="val 50000" name="adj"/>
            </a:avLst>
          </a:prstGeom>
          <a:solidFill>
            <a:srgbClr val="24203D"/>
          </a:solidFill>
          <a:ln cap="flat" cmpd="sng" w="9525">
            <a:solidFill>
              <a:srgbClr val="302B5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txBox="1"/>
          <p:nvPr/>
        </p:nvSpPr>
        <p:spPr>
          <a:xfrm>
            <a:off x="548640" y="5074920"/>
            <a:ext cx="36576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50"/>
              <a:buFont typeface="Arial"/>
              <a:buNone/>
            </a:pPr>
            <a:r>
              <a:rPr b="1" i="0" lang="en-US" sz="1250" u="none" cap="none" strike="noStrike">
                <a:solidFill>
                  <a:srgbClr val="FFFFFF"/>
                </a:solidFill>
                <a:latin typeface="Arial"/>
                <a:ea typeface="Arial"/>
                <a:cs typeface="Arial"/>
                <a:sym typeface="Arial"/>
              </a:rPr>
              <a:t>Legion round opens end of September</a:t>
            </a:r>
            <a:endParaRPr b="0" i="0" sz="1250" u="none" cap="none" strike="noStrike">
              <a:solidFill>
                <a:schemeClr val="dk1"/>
              </a:solidFill>
              <a:latin typeface="Calibri"/>
              <a:ea typeface="Calibri"/>
              <a:cs typeface="Calibri"/>
              <a:sym typeface="Calibri"/>
            </a:endParaRPr>
          </a:p>
        </p:txBody>
      </p:sp>
      <p:sp>
        <p:nvSpPr>
          <p:cNvPr id="295" name="Google Shape;295;p15"/>
          <p:cNvSpPr txBox="1"/>
          <p:nvPr/>
        </p:nvSpPr>
        <p:spPr>
          <a:xfrm>
            <a:off x="4389120" y="5074920"/>
            <a:ext cx="27432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1250"/>
              <a:buFont typeface="Arial"/>
              <a:buNone/>
            </a:pPr>
            <a:r>
              <a:rPr b="0" i="0" lang="en-US" sz="1250" u="none" cap="none" strike="noStrike">
                <a:solidFill>
                  <a:srgbClr val="BEA0EB"/>
                </a:solidFill>
                <a:latin typeface="Arial"/>
                <a:ea typeface="Arial"/>
                <a:cs typeface="Arial"/>
                <a:sym typeface="Arial"/>
              </a:rPr>
              <a:t>jumper.xyz</a:t>
            </a:r>
            <a:endParaRPr b="0" i="0" sz="1250" u="none" cap="none" strike="noStrike">
              <a:solidFill>
                <a:schemeClr val="dk1"/>
              </a:solidFill>
              <a:latin typeface="Calibri"/>
              <a:ea typeface="Calibri"/>
              <a:cs typeface="Calibri"/>
              <a:sym typeface="Calibri"/>
            </a:endParaRPr>
          </a:p>
        </p:txBody>
      </p:sp>
      <p:sp>
        <p:nvSpPr>
          <p:cNvPr id="296" name="Google Shape;296;p15"/>
          <p:cNvSpPr txBox="1"/>
          <p:nvPr/>
        </p:nvSpPr>
        <p:spPr>
          <a:xfrm>
            <a:off x="632922" y="5605800"/>
            <a:ext cx="104925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EA0EB"/>
              </a:buClr>
              <a:buSzPts val="1250"/>
              <a:buFont typeface="Arial"/>
              <a:buNone/>
            </a:pPr>
            <a:r>
              <a:rPr lang="en-US" sz="1250">
                <a:solidFill>
                  <a:srgbClr val="D35CFF"/>
                </a:solidFill>
                <a:latin typeface="Calibri"/>
                <a:ea typeface="Calibri"/>
                <a:cs typeface="Calibri"/>
                <a:sym typeface="Calibri"/>
              </a:rPr>
              <a:t>Disclaimer: For discussion purposes only. This presentation does not constitute an offer, solicitation or invitation to purchase any crypto-asset or financial instrument in any jurisdiction. All figures and terms are indicative and non-binding.</a:t>
            </a:r>
            <a:endParaRPr b="0" i="0" sz="1250" u="none" cap="none" strike="noStrike">
              <a:solidFill>
                <a:srgbClr val="D35C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